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2"/>
  </p:notesMasterIdLst>
  <p:handoutMasterIdLst>
    <p:handoutMasterId r:id="rId33"/>
  </p:handoutMasterIdLst>
  <p:sldIdLst>
    <p:sldId id="256" r:id="rId2"/>
    <p:sldId id="428" r:id="rId3"/>
    <p:sldId id="260" r:id="rId4"/>
    <p:sldId id="398" r:id="rId5"/>
    <p:sldId id="354" r:id="rId6"/>
    <p:sldId id="355" r:id="rId7"/>
    <p:sldId id="357" r:id="rId8"/>
    <p:sldId id="358" r:id="rId9"/>
    <p:sldId id="360" r:id="rId10"/>
    <p:sldId id="361" r:id="rId11"/>
    <p:sldId id="364" r:id="rId12"/>
    <p:sldId id="381" r:id="rId13"/>
    <p:sldId id="421" r:id="rId14"/>
    <p:sldId id="385" r:id="rId15"/>
    <p:sldId id="388" r:id="rId16"/>
    <p:sldId id="379" r:id="rId17"/>
    <p:sldId id="351" r:id="rId18"/>
    <p:sldId id="273" r:id="rId19"/>
    <p:sldId id="279" r:id="rId20"/>
    <p:sldId id="272" r:id="rId21"/>
    <p:sldId id="280" r:id="rId22"/>
    <p:sldId id="415" r:id="rId23"/>
    <p:sldId id="430" r:id="rId24"/>
    <p:sldId id="335" r:id="rId25"/>
    <p:sldId id="336" r:id="rId26"/>
    <p:sldId id="343" r:id="rId27"/>
    <p:sldId id="416" r:id="rId28"/>
    <p:sldId id="417" r:id="rId29"/>
    <p:sldId id="270" r:id="rId30"/>
    <p:sldId id="380" r:id="rId31"/>
  </p:sldIdLst>
  <p:sldSz cx="9144000" cy="6858000" type="screen4x3"/>
  <p:notesSz cx="6858000" cy="9144000"/>
  <p:custDataLst>
    <p:tags r:id="rId34"/>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0000"/>
    <a:srgbClr val="48922E"/>
    <a:srgbClr val="FFFFFF"/>
    <a:srgbClr val="FFFF99"/>
    <a:srgbClr val="FF01FF"/>
    <a:srgbClr val="FBFF00"/>
    <a:srgbClr val="C0B700"/>
    <a:srgbClr val="9900CC"/>
    <a:srgbClr val="0F01B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695" autoAdjust="0"/>
    <p:restoredTop sz="89809" autoAdjust="0"/>
  </p:normalViewPr>
  <p:slideViewPr>
    <p:cSldViewPr>
      <p:cViewPr>
        <p:scale>
          <a:sx n="62" d="100"/>
          <a:sy n="62" d="100"/>
        </p:scale>
        <p:origin x="-1524" y="-3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image" Target="../media/image42.wmf"/><Relationship Id="rId7" Type="http://schemas.openxmlformats.org/officeDocument/2006/relationships/image" Target="../media/image46.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 Id="rId9" Type="http://schemas.openxmlformats.org/officeDocument/2006/relationships/image" Target="../media/image4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image" Target="../media/image4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0.wmf"/><Relationship Id="rId1" Type="http://schemas.openxmlformats.org/officeDocument/2006/relationships/image" Target="../media/image52.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5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FEC026-9199-4780-9EF9-02FAA1846E49}" type="datetimeFigureOut">
              <a:rPr lang="en-US" smtClean="0"/>
              <a:pPr/>
              <a:t>8/20/2009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A8A7E1-E6A8-44BB-8909-2A28DF9BC7B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91D414A-0659-495D-B98E-82FC6B38B397}" type="datetimeFigureOut">
              <a:rPr lang="en-US"/>
              <a:pPr>
                <a:defRPr/>
              </a:pPr>
              <a:t>8/20/2009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C760B66-7863-4F75-983D-B520A88591B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E9D6E-CD8B-4642-AB8B-79BB859EC452}"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aseline="0" dirty="0" smtClean="0"/>
              <a:t>Here is an intuitive explanation of the alpha motion blur constraint</a:t>
            </a:r>
          </a:p>
          <a:p>
            <a:endParaRPr lang="en-US" baseline="0" dirty="0" smtClean="0"/>
          </a:p>
          <a:p>
            <a:r>
              <a:rPr lang="en-US" baseline="0" dirty="0" smtClean="0"/>
              <a:t>Let is take a look of a motion blurred image edge. </a:t>
            </a:r>
          </a:p>
        </p:txBody>
      </p:sp>
      <p:sp>
        <p:nvSpPr>
          <p:cNvPr id="4" name="Slide Number Placeholder 3"/>
          <p:cNvSpPr>
            <a:spLocks noGrp="1"/>
          </p:cNvSpPr>
          <p:nvPr>
            <p:ph type="sldNum" sz="quarter" idx="5"/>
          </p:nvPr>
        </p:nvSpPr>
        <p:spPr/>
        <p:txBody>
          <a:bodyPr/>
          <a:lstStyle/>
          <a:p>
            <a:pPr>
              <a:defRPr/>
            </a:pPr>
            <a:fld id="{F207EE04-07F7-4823-9E1A-0F8397FBF6F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AutoNum type="arabicPeriod"/>
            </a:pPr>
            <a:r>
              <a:rPr lang="en-US" dirty="0" smtClean="0"/>
              <a:t>With</a:t>
            </a:r>
            <a:r>
              <a:rPr lang="en-US" baseline="0" dirty="0" smtClean="0"/>
              <a:t> alpha decomposition, edge is normalized</a:t>
            </a:r>
          </a:p>
          <a:p>
            <a:pPr marL="228600" indent="-228600">
              <a:buAutoNum type="arabicPeriod"/>
            </a:pPr>
            <a:r>
              <a:rPr lang="en-US" dirty="0" smtClean="0"/>
              <a:t>Give the intuitive explain. (1)</a:t>
            </a:r>
            <a:r>
              <a:rPr lang="en-US" baseline="0" dirty="0" smtClean="0"/>
              <a:t> the projection of the blur vector on the alpha gradient is fixed, (2) The transition has a fixed value 0 to 1, so the blur extend is inversely proportional to the gradient magnitude, (3) +/-1 incorporate the direction ambiguity.</a:t>
            </a:r>
          </a:p>
          <a:p>
            <a:pPr marL="228600" indent="-228600">
              <a:buAutoNum type="arabicPeriod"/>
            </a:pPr>
            <a:r>
              <a:rPr lang="en-US" baseline="0" dirty="0" smtClean="0"/>
              <a:t>Aperture problem, similar to flow</a:t>
            </a:r>
            <a:endParaRPr lang="en-US" dirty="0" smtClean="0"/>
          </a:p>
        </p:txBody>
      </p:sp>
      <p:sp>
        <p:nvSpPr>
          <p:cNvPr id="4" name="Slide Number Placeholder 3"/>
          <p:cNvSpPr>
            <a:spLocks noGrp="1"/>
          </p:cNvSpPr>
          <p:nvPr>
            <p:ph type="sldNum" sz="quarter" idx="5"/>
          </p:nvPr>
        </p:nvSpPr>
        <p:spPr/>
        <p:txBody>
          <a:bodyPr/>
          <a:lstStyle/>
          <a:p>
            <a:pPr>
              <a:defRPr/>
            </a:pPr>
            <a:fld id="{8EC63067-82BE-480E-A3AA-B9AEF9646C8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Recall the previously mentioned difficulty</a:t>
            </a:r>
          </a:p>
          <a:p>
            <a:pPr marL="228600" indent="-228600" eaLnBrk="1" hangingPunct="1">
              <a:spcBef>
                <a:spcPct val="0"/>
              </a:spcBef>
              <a:buAutoNum type="arabicPeriod"/>
            </a:pPr>
            <a:r>
              <a:rPr lang="en-US" dirty="0" smtClean="0"/>
              <a:t>Now flow</a:t>
            </a:r>
            <a:r>
              <a:rPr lang="en-US" baseline="0" dirty="0" smtClean="0"/>
              <a:t> algorithm can be applied</a:t>
            </a:r>
          </a:p>
          <a:p>
            <a:pPr marL="228600" indent="-228600" eaLnBrk="1" hangingPunct="1">
              <a:spcBef>
                <a:spcPct val="0"/>
              </a:spcBef>
              <a:buAutoNum type="arabicPeriod"/>
            </a:pPr>
            <a:r>
              <a:rPr lang="en-US" baseline="0" dirty="0" smtClean="0"/>
              <a:t>Binary free parameter brings some difficulty</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36F83-7DDC-421D-B0DE-74CF5521439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Explain the sliding</a:t>
            </a:r>
            <a:r>
              <a:rPr lang="en-US" baseline="0" dirty="0" smtClean="0"/>
              <a:t> window alpha extraction method, due to computation reason</a:t>
            </a:r>
          </a:p>
          <a:p>
            <a:pPr marL="228600" indent="-228600" eaLnBrk="1" hangingPunct="1">
              <a:spcBef>
                <a:spcPct val="0"/>
              </a:spcBef>
              <a:buAutoNum type="arabicPeriod"/>
            </a:pPr>
            <a:r>
              <a:rPr lang="en-US" baseline="0" dirty="0" smtClean="0"/>
              <a:t>H</a:t>
            </a:r>
            <a:r>
              <a:rPr lang="en-US" dirty="0" smtClean="0"/>
              <a:t>ow</a:t>
            </a:r>
            <a:r>
              <a:rPr lang="en-US" baseline="0" dirty="0" smtClean="0"/>
              <a:t> to apply the alpha blur constraint for a space-invariant case by simple voting</a:t>
            </a:r>
            <a:endParaRPr lang="en-US" dirty="0"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5D12FBB-929B-4F9E-839E-C7DEF22BC963}" type="slidenum">
              <a:rPr lang="en-US" smtClean="0"/>
              <a:pPr fontAlgn="base">
                <a:spcBef>
                  <a:spcPct val="0"/>
                </a:spcBef>
                <a:spcAft>
                  <a:spcPct val="0"/>
                </a:spcAft>
                <a:defRPr/>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Techniques</a:t>
            </a:r>
            <a:r>
              <a:rPr lang="en-US" baseline="0" dirty="0" smtClean="0"/>
              <a:t> we actually used so far.</a:t>
            </a:r>
            <a:endParaRPr lang="en-US" dirty="0"/>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390815-08AD-41CB-A0FA-D7E1E754CDE3}"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Blur vector matches the</a:t>
            </a:r>
            <a:r>
              <a:rPr lang="en-US" baseline="0" dirty="0" smtClean="0"/>
              <a:t> blur extend</a:t>
            </a:r>
            <a:endParaRPr lang="en-US" dirty="0"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AE0AE6A-2024-4E66-828F-08E98E60F6B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a:buAutoNum type="arabicPeriod"/>
            </a:pPr>
            <a:r>
              <a:rPr lang="en-US" dirty="0" smtClean="0"/>
              <a:t>Motion is a fundamental problem, optical flow is one way to estimate</a:t>
            </a:r>
            <a:r>
              <a:rPr lang="en-US" baseline="0" dirty="0" smtClean="0"/>
              <a:t> motion from image pair / sequence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image pair / sequence sample 3D video cube at </a:t>
            </a:r>
            <a:r>
              <a:rPr lang="en-US" baseline="0" dirty="0" err="1" smtClean="0"/>
              <a:t>discretized</a:t>
            </a:r>
            <a:r>
              <a:rPr lang="en-US" baseline="0" dirty="0" smtClean="0"/>
              <a:t> time point. Blurred image is an integral over the time domain. They are two different observations of the 3D continuous video cube</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A close-up view of an image patch to better visualize the difference of the two kinds of observations. </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r>
              <a:rPr lang="en-US" baseline="0" dirty="0" smtClean="0"/>
              <a:t>It is obvious that the blurred image retains a lot of motion </a:t>
            </a:r>
            <a:r>
              <a:rPr lang="en-US" baseline="0" dirty="0" err="1" smtClean="0"/>
              <a:t>informations</a:t>
            </a:r>
            <a:r>
              <a:rPr lang="en-US" baseline="0" dirty="0" smtClean="0"/>
              <a:t>, a natural question …</a:t>
            </a:r>
            <a:endParaRPr lang="en-US" dirty="0" smtClean="0"/>
          </a:p>
        </p:txBody>
      </p:sp>
      <p:sp>
        <p:nvSpPr>
          <p:cNvPr id="4" name="Slide Number Placeholder 3"/>
          <p:cNvSpPr>
            <a:spLocks noGrp="1"/>
          </p:cNvSpPr>
          <p:nvPr>
            <p:ph type="sldNum" sz="quarter" idx="5"/>
          </p:nvPr>
        </p:nvSpPr>
        <p:spPr/>
        <p:txBody>
          <a:bodyPr/>
          <a:lstStyle/>
          <a:p>
            <a:pPr>
              <a:defRPr/>
            </a:pPr>
            <a:fld id="{72A0C42A-FA6F-4674-A862-513445AAAEA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Show the extracted alpha description</a:t>
            </a:r>
          </a:p>
          <a:p>
            <a:pPr marL="228600" indent="-228600" eaLnBrk="1" hangingPunct="1">
              <a:spcBef>
                <a:spcPct val="0"/>
              </a:spcBef>
              <a:buAutoNum type="arabicPeriod"/>
            </a:pPr>
            <a:r>
              <a:rPr lang="en-US" dirty="0" smtClean="0"/>
              <a:t>The</a:t>
            </a:r>
            <a:r>
              <a:rPr lang="en-US" baseline="0" dirty="0" smtClean="0"/>
              <a:t> likelihood term is defined according to the fitting error of the blur constraint</a:t>
            </a:r>
          </a:p>
          <a:p>
            <a:pPr marL="228600" indent="-228600" eaLnBrk="1" hangingPunct="1">
              <a:spcBef>
                <a:spcPct val="0"/>
              </a:spcBef>
              <a:buAutoNum type="arabicPeriod"/>
            </a:pPr>
            <a:r>
              <a:rPr lang="en-US" baseline="0" dirty="0" smtClean="0"/>
              <a:t>Final result is obtained with MRF</a:t>
            </a:r>
            <a:endParaRPr lang="en-US"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59AA22-587C-4B9C-9845-4DDF6D858988}"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Initialized</a:t>
            </a:r>
            <a:r>
              <a:rPr lang="en-US" baseline="0" dirty="0" smtClean="0"/>
              <a:t> with a space-invariant blur, to estimate the binary free parameter</a:t>
            </a:r>
          </a:p>
          <a:p>
            <a:pPr marL="228600" indent="-228600" eaLnBrk="1" hangingPunct="1">
              <a:spcBef>
                <a:spcPct val="0"/>
              </a:spcBef>
              <a:buAutoNum type="arabicPeriod"/>
            </a:pPr>
            <a:r>
              <a:rPr lang="en-US" baseline="0" dirty="0" smtClean="0"/>
              <a:t>Update with iteration similar to HS method</a:t>
            </a:r>
            <a:endParaRPr lang="en-US" dirty="0" smtClean="0"/>
          </a:p>
        </p:txBody>
      </p:sp>
      <p:sp>
        <p:nvSpPr>
          <p:cNvPr id="40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919093-483B-4BA9-8D3A-0083A02BC506}"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err="1" smtClean="0"/>
              <a:t>Synthesization</a:t>
            </a:r>
            <a:r>
              <a:rPr lang="en-US" dirty="0" smtClean="0"/>
              <a:t> by different sampling / integral scheme</a:t>
            </a:r>
          </a:p>
        </p:txBody>
      </p:sp>
      <p:sp>
        <p:nvSpPr>
          <p:cNvPr id="4" name="Slide Number Placeholder 3"/>
          <p:cNvSpPr>
            <a:spLocks noGrp="1"/>
          </p:cNvSpPr>
          <p:nvPr>
            <p:ph type="sldNum" sz="quarter" idx="5"/>
          </p:nvPr>
        </p:nvSpPr>
        <p:spPr/>
        <p:txBody>
          <a:bodyPr/>
          <a:lstStyle/>
          <a:p>
            <a:pPr>
              <a:defRPr/>
            </a:pPr>
            <a:fld id="{A428DF46-1564-4369-854F-CBDCC077FEA7}"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779808E7-B59B-4EDB-8B75-8D8B1151387D}"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83F7AF3B-3510-4807-AF65-0F1539C2A89F}"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68ABD82A-1D49-43E0-9999-F35E1BE39790}" type="slidenum">
              <a:rPr lang="en-US" smtClean="0"/>
              <a:pPr>
                <a:defRPr/>
              </a:pPr>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At least two cases may not  hold: 1) blur direction same as edge direction, 2) texture, or blur extend larger than object itself, it is totally blurred</a:t>
            </a:r>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3C04D2-B7FA-4044-A364-467E0E434F7B}" type="slidenum">
              <a:rPr lang="en-US" smtClean="0"/>
              <a:pPr fontAlgn="base">
                <a:spcBef>
                  <a:spcPct val="0"/>
                </a:spcBef>
                <a:spcAft>
                  <a:spcPct val="0"/>
                </a:spcAft>
                <a:defRPr/>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5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0E9D6E-CD8B-4642-AB8B-79BB859EC452}"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0" fontAlgn="base" latinLnBrk="0" hangingPunct="0">
              <a:lnSpc>
                <a:spcPct val="100000"/>
              </a:lnSpc>
              <a:spcBef>
                <a:spcPct val="30000"/>
              </a:spcBef>
              <a:spcAft>
                <a:spcPct val="0"/>
              </a:spcAft>
              <a:buClrTx/>
              <a:buSzTx/>
              <a:buFontTx/>
              <a:buNone/>
              <a:tabLst/>
              <a:defRPr/>
            </a:pPr>
            <a:r>
              <a:rPr lang="en-US" dirty="0" smtClean="0"/>
              <a:t>In this work, we are focused only</a:t>
            </a:r>
            <a:r>
              <a:rPr lang="en-US" baseline="0" dirty="0" smtClean="0"/>
              <a:t> on the linear motion blur, where the blur kernel is a line segment, and could be space-variant.</a:t>
            </a:r>
          </a:p>
          <a:p>
            <a:pPr marL="228600" marR="0" indent="-228600" algn="l" defTabSz="914400" rtl="0" eaLnBrk="0" fontAlgn="base" latinLnBrk="0" hangingPunct="0">
              <a:lnSpc>
                <a:spcPct val="100000"/>
              </a:lnSpc>
              <a:spcBef>
                <a:spcPct val="30000"/>
              </a:spcBef>
              <a:spcAft>
                <a:spcPct val="0"/>
              </a:spcAft>
              <a:buClrTx/>
              <a:buSzTx/>
              <a:buFontTx/>
              <a:buAutoNum type="arabicPeriod"/>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For the problem of estimating **space-variant linear motion blur** based on **observation of blurred image**, existing works usually address a specific case, such as rotation, or,</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The input could be 1 or multiple, and sometimes, extra information is needed to…</a:t>
            </a:r>
          </a:p>
          <a:p>
            <a:pPr marL="0" marR="0" indent="0" algn="l" defTabSz="914400" rtl="0" eaLnBrk="1" fontAlgn="base" latinLnBrk="0" hangingPunct="1">
              <a:lnSpc>
                <a:spcPct val="100000"/>
              </a:lnSpc>
              <a:spcBef>
                <a:spcPct val="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There are also several methods try to extract motion with different observation, such as non-blurred image, which can be considered as using different observation. </a:t>
            </a:r>
            <a:endParaRPr lang="en-US" dirty="0"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E8C0F-099A-41B0-B9E2-82884BED29D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FE8C0F-099A-41B0-B9E2-82884BED29D4}"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Define notation b: to</a:t>
            </a:r>
            <a:r>
              <a:rPr lang="en-US" baseline="0" dirty="0" smtClean="0"/>
              <a:t> represent the motion blur vector</a:t>
            </a:r>
          </a:p>
          <a:p>
            <a:pPr marL="228600" indent="-228600">
              <a:buAutoNum type="arabicPeriod"/>
            </a:pPr>
            <a:r>
              <a:rPr lang="en-US" baseline="0" dirty="0" smtClean="0"/>
              <a:t>Please notice that b and –b are actually equivalent, since blurred image do not give time information, the motion could be in either direction.</a:t>
            </a:r>
          </a:p>
          <a:p>
            <a:pPr marL="228600" indent="-228600">
              <a:buAutoNum type="arabicPeriod"/>
            </a:pPr>
            <a:r>
              <a:rPr lang="en-US" baseline="0" dirty="0" smtClean="0"/>
              <a:t>Now we consider …, it is interesting to notice that the result will be the difference of convolving the non-blurred image with two blur kernel, after removing the overlapping region of blur kernels, we end up with a difference of two positions of the non-blurred image. Thus we can get the following equation. We call it motion blur constraint.  </a:t>
            </a:r>
            <a:endParaRPr lang="en-US" dirty="0"/>
          </a:p>
        </p:txBody>
      </p:sp>
      <p:sp>
        <p:nvSpPr>
          <p:cNvPr id="4" name="Slide Number Placeholder 3"/>
          <p:cNvSpPr>
            <a:spLocks noGrp="1"/>
          </p:cNvSpPr>
          <p:nvPr>
            <p:ph type="sldNum" sz="quarter" idx="10"/>
          </p:nvPr>
        </p:nvSpPr>
        <p:spPr/>
        <p:txBody>
          <a:bodyPr/>
          <a:lstStyle/>
          <a:p>
            <a:pPr>
              <a:defRPr/>
            </a:pPr>
            <a:fld id="{3C760B66-7863-4F75-983D-B520A88591B3}"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Now we use a simple example to further illustrate the meaning</a:t>
            </a:r>
            <a:r>
              <a:rPr lang="en-US" baseline="0" dirty="0" smtClean="0"/>
              <a:t> of this constraint. </a:t>
            </a:r>
          </a:p>
          <a:p>
            <a:pPr eaLnBrk="1" hangingPunct="1">
              <a:spcBef>
                <a:spcPct val="0"/>
              </a:spcBef>
            </a:pPr>
            <a:endParaRPr lang="en-US" baseline="0" dirty="0" smtClean="0"/>
          </a:p>
          <a:p>
            <a:pPr eaLnBrk="1" hangingPunct="1">
              <a:spcBef>
                <a:spcPct val="0"/>
              </a:spcBef>
            </a:pPr>
            <a:r>
              <a:rPr lang="en-US" baseline="0" dirty="0" smtClean="0"/>
              <a:t>The result is a pattern shows the difference of two shifted version of the original non-blurred image, the shifting vectors are half of the motion blur vector on two opposite directions. </a:t>
            </a:r>
            <a:endParaRPr 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D080F40-7423-4C6C-8B67-8BB298347DE3}"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Compare flow equation with blur constraint side by side</a:t>
            </a:r>
          </a:p>
          <a:p>
            <a:pPr marL="228600" indent="-228600" eaLnBrk="1" hangingPunct="1">
              <a:spcBef>
                <a:spcPct val="0"/>
              </a:spcBef>
              <a:buAutoNum type="arabicPeriod"/>
            </a:pPr>
            <a:r>
              <a:rPr lang="en-US" dirty="0" smtClean="0"/>
              <a:t>Extensive</a:t>
            </a:r>
            <a:r>
              <a:rPr lang="en-US" baseline="0" dirty="0" smtClean="0"/>
              <a:t> work for flow, could be potentially applied on blur? </a:t>
            </a:r>
          </a:p>
          <a:p>
            <a:pPr marL="228600" indent="-228600" eaLnBrk="1" hangingPunct="1">
              <a:spcBef>
                <a:spcPct val="0"/>
              </a:spcBef>
              <a:buAutoNum type="arabicPeriod"/>
            </a:pPr>
            <a:r>
              <a:rPr lang="en-US" baseline="0" dirty="0" smtClean="0"/>
              <a:t>It is difficult, </a:t>
            </a:r>
          </a:p>
          <a:p>
            <a:pPr marL="228600" indent="-228600" eaLnBrk="1" hangingPunct="1">
              <a:spcBef>
                <a:spcPct val="0"/>
              </a:spcBef>
              <a:buAutoNum type="arabicPeriod"/>
            </a:pPr>
            <a:r>
              <a:rPr lang="en-US" baseline="0" dirty="0" smtClean="0"/>
              <a:t>However, RHS is still unknown</a:t>
            </a:r>
            <a:endParaRPr lang="en-US"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36F83-7DDC-421D-B0DE-74CF5521439F}"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We propose</a:t>
            </a:r>
            <a:r>
              <a:rPr lang="en-US" baseline="0" dirty="0" smtClean="0"/>
              <a:t> to use alpha-channel image representation to further simplify this unknown. </a:t>
            </a:r>
          </a:p>
          <a:p>
            <a:pPr marL="228600" indent="-228600" eaLnBrk="1" hangingPunct="1">
              <a:spcBef>
                <a:spcPct val="0"/>
              </a:spcBef>
              <a:buAutoNum type="arabicPeriod"/>
            </a:pPr>
            <a:r>
              <a:rPr lang="en-US" baseline="0" dirty="0" smtClean="0"/>
              <a:t>With the recently proposed spectral matting method, the input image can be decomposed as a combination of multiple layers through the alpha channel </a:t>
            </a:r>
            <a:r>
              <a:rPr lang="en-US" baseline="0" dirty="0" err="1" smtClean="0"/>
              <a:t>automaticially</a:t>
            </a:r>
            <a:r>
              <a:rPr lang="en-US" baseline="0" dirty="0" smtClean="0"/>
              <a:t>.  </a:t>
            </a:r>
          </a:p>
          <a:p>
            <a:pPr marL="228600" indent="-228600" eaLnBrk="1" hangingPunct="1">
              <a:spcBef>
                <a:spcPct val="0"/>
              </a:spcBef>
              <a:buAutoNum type="arabicPeriod"/>
            </a:pPr>
            <a:r>
              <a:rPr lang="en-US" baseline="0" dirty="0" smtClean="0"/>
              <a:t>The corresponding alpha channels are shown here. The alpha-c representation means that we use those alpha values to represent the image, instead of the original image colors. </a:t>
            </a:r>
          </a:p>
          <a:p>
            <a:pPr marL="228600" indent="-228600" eaLnBrk="1" hangingPunct="1">
              <a:spcBef>
                <a:spcPct val="0"/>
              </a:spcBef>
              <a:buAutoNum type="arabicPeriod"/>
            </a:pPr>
            <a:r>
              <a:rPr lang="en-US" baseline="0" dirty="0" smtClean="0"/>
              <a:t>Although the range of the alpha value is between 0 and 1, most of the resulting alpha value are in fact very close to 0 or 1 in a non-blurred image. It is reasonable, since without motion blur, the images captured by current cameras are mostly have clear and sharp edge transitions, which corresponding to binary alpha values. (except for some special effects)</a:t>
            </a:r>
          </a:p>
          <a:p>
            <a:pPr marL="228600" indent="-228600" eaLnBrk="1" hangingPunct="1">
              <a:spcBef>
                <a:spcPct val="0"/>
              </a:spcBef>
              <a:buAutoNum type="arabicPeriod"/>
            </a:pPr>
            <a:r>
              <a:rPr lang="en-US" baseline="0" dirty="0" smtClean="0"/>
              <a:t>Since mixture contribution of multiple image layers mostly exist on region boundaries, thus only take a small portion of the input image. </a:t>
            </a: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976324-3352-4940-B72F-821F6780824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AutoNum type="arabicPeriod"/>
            </a:pPr>
            <a:r>
              <a:rPr lang="en-US" dirty="0" smtClean="0"/>
              <a:t>Show</a:t>
            </a:r>
            <a:r>
              <a:rPr lang="en-US" baseline="0" dirty="0" smtClean="0"/>
              <a:t> the d</a:t>
            </a:r>
            <a:r>
              <a:rPr lang="en-US" dirty="0" smtClean="0"/>
              <a:t>erivation of the alpha motion blur constraint step-by-step</a:t>
            </a:r>
          </a:p>
          <a:p>
            <a:pPr marL="228600" indent="-228600" eaLnBrk="1" hangingPunct="1">
              <a:spcBef>
                <a:spcPct val="0"/>
              </a:spcBef>
              <a:buAutoNum type="arabicPeriod"/>
            </a:pPr>
            <a:r>
              <a:rPr lang="en-US" dirty="0" smtClean="0"/>
              <a:t>Define the binary</a:t>
            </a:r>
            <a:r>
              <a:rPr lang="en-US" baseline="0" dirty="0" smtClean="0"/>
              <a:t> free parameter</a:t>
            </a:r>
            <a:endParaRPr lang="en-US" dirty="0" smtClean="0"/>
          </a:p>
          <a:p>
            <a:pPr eaLnBrk="1" hangingPunct="1">
              <a:spcBef>
                <a:spcPct val="0"/>
              </a:spcBef>
            </a:pPr>
            <a:endParaRPr lang="en-US" dirty="0"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5CE631-5E6B-4B8C-A2CB-B5D6EEF2E0B7}" type="slidenum">
              <a:rPr lang="en-US" smtClean="0"/>
              <a:pPr fontAlgn="base">
                <a:spcBef>
                  <a:spcPct val="0"/>
                </a:spcBef>
                <a:spcAft>
                  <a:spcPct val="0"/>
                </a:spcAft>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1C57D8-BD27-40EA-9169-36961872226F}"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2C7DD5-DC94-491C-9657-63A178CFE77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086C8F-1212-49C9-B963-A49745FC745B}"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CB732F-0C81-4431-87FE-91BD9228CD0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3739AA-E4B5-4B86-9159-84CFE58EDD61}"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B35B8D-5711-423E-B39C-2207478D918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C5BC93-D7A1-4211-AEE5-BEC5825AE51D}"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B6D8FA-8C47-4AA7-BD23-464420102E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0F13B10-AE5E-4244-BC6D-A4B3C47E47B8}" type="datetimeFigureOut">
              <a:rPr lang="en-US"/>
              <a:pPr>
                <a:defRPr/>
              </a:pPr>
              <a:t>8/20/2009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6CD6C-BDD1-4A30-A800-6603DCBD0E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BDB2D4A-79BF-4C5B-BB94-CD6F45C1F6A2}"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2889A4-D4D3-499B-A567-1D4680D9281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A9319A5-9FB1-4726-8714-F403A23671A3}" type="datetimeFigureOut">
              <a:rPr lang="en-US"/>
              <a:pPr>
                <a:defRPr/>
              </a:pPr>
              <a:t>8/20/2009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7C715F9-38A2-4E6B-B118-1B9CCA6A41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4A0ED1-2CE4-4EAE-A3C7-59052D4A52FB}" type="datetimeFigureOut">
              <a:rPr lang="en-US"/>
              <a:pPr>
                <a:defRPr/>
              </a:pPr>
              <a:t>8/20/2009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EA358AC-9E2E-4BF9-8E81-60FA1897107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4111063-00AE-46AA-8CB2-41BAC2DC7796}" type="datetimeFigureOut">
              <a:rPr lang="en-US"/>
              <a:pPr>
                <a:defRPr/>
              </a:pPr>
              <a:t>8/20/2009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3EFBFE-0271-4138-8C30-9E354D2123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198C74-86A4-4DDC-B04C-8DA82C996960}"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960BE8-F994-46AE-9CE9-5142C9AC58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B6D7F61-FB77-4044-BBB3-EE9BDD6D5E23}" type="datetimeFigureOut">
              <a:rPr lang="en-US"/>
              <a:pPr>
                <a:defRPr/>
              </a:pPr>
              <a:t>8/20/2009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1CD435C-7378-427E-8C06-D3F260CF0D6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CB0C981-8E02-4133-9728-CBDE372BED15}" type="datetimeFigureOut">
              <a:rPr lang="en-US"/>
              <a:pPr>
                <a:defRPr/>
              </a:pPr>
              <a:t>8/20/2009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DD32C9-C7A7-4ACB-8571-D1F1FEAB6ED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2.bin"/><Relationship Id="rId5" Type="http://schemas.openxmlformats.org/officeDocument/2006/relationships/oleObject" Target="../embeddings/oleObject21.bin"/><Relationship Id="rId4" Type="http://schemas.openxmlformats.org/officeDocument/2006/relationships/image" Target="../media/image51.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1.xml"/><Relationship Id="rId7"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image" Target="../media/image5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9.bin"/><Relationship Id="rId5" Type="http://schemas.openxmlformats.org/officeDocument/2006/relationships/oleObject" Target="../embeddings/oleObject28.bin"/><Relationship Id="rId4" Type="http://schemas.openxmlformats.org/officeDocument/2006/relationships/oleObject" Target="../embeddings/oleObject2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vision.middlebury.edu/flow/" TargetMode="External"/><Relationship Id="rId5" Type="http://schemas.openxmlformats.org/officeDocument/2006/relationships/image" Target="../media/image10.png"/><Relationship Id="rId10" Type="http://schemas.openxmlformats.org/officeDocument/2006/relationships/image" Target="../media/image14.gif"/><Relationship Id="rId4" Type="http://schemas.openxmlformats.org/officeDocument/2006/relationships/image" Target="../media/image9.jpeg"/><Relationship Id="rId9" Type="http://schemas.openxmlformats.org/officeDocument/2006/relationships/image" Target="../media/image13.gif"/></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2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2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25.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png"/><Relationship Id="rId7" Type="http://schemas.openxmlformats.org/officeDocument/2006/relationships/image" Target="../media/image91.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gif"/><Relationship Id="rId4" Type="http://schemas.openxmlformats.org/officeDocument/2006/relationships/image" Target="../media/image88.gif"/></Relationships>
</file>

<file path=ppt/slides/_rels/slide2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8.gif"/></Relationships>
</file>

<file path=ppt/slides/_rels/slide2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0.gi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74.png"/><Relationship Id="rId3" Type="http://schemas.openxmlformats.org/officeDocument/2006/relationships/notesSlide" Target="../notesSlides/notesSlide29.xml"/><Relationship Id="rId7" Type="http://schemas.openxmlformats.org/officeDocument/2006/relationships/image" Target="../media/image102.png"/><Relationship Id="rId12" Type="http://schemas.openxmlformats.org/officeDocument/2006/relationships/image" Target="../media/image55.png"/><Relationship Id="rId2" Type="http://schemas.openxmlformats.org/officeDocument/2006/relationships/slideLayout" Target="../slideLayouts/slideLayout1.xml"/><Relationship Id="rId16" Type="http://schemas.openxmlformats.org/officeDocument/2006/relationships/image" Target="../media/image93.png"/><Relationship Id="rId1" Type="http://schemas.openxmlformats.org/officeDocument/2006/relationships/vmlDrawing" Target="../drawings/vmlDrawing10.vml"/><Relationship Id="rId6" Type="http://schemas.openxmlformats.org/officeDocument/2006/relationships/image" Target="../media/image101.png"/><Relationship Id="rId11" Type="http://schemas.openxmlformats.org/officeDocument/2006/relationships/oleObject" Target="../embeddings/oleObject32.bin"/><Relationship Id="rId5" Type="http://schemas.openxmlformats.org/officeDocument/2006/relationships/image" Target="../media/image97.png"/><Relationship Id="rId15" Type="http://schemas.openxmlformats.org/officeDocument/2006/relationships/image" Target="../media/image105.jpeg"/><Relationship Id="rId10" Type="http://schemas.openxmlformats.org/officeDocument/2006/relationships/oleObject" Target="../embeddings/oleObject31.bin"/><Relationship Id="rId4" Type="http://schemas.openxmlformats.org/officeDocument/2006/relationships/image" Target="../media/image100.gif"/><Relationship Id="rId9" Type="http://schemas.openxmlformats.org/officeDocument/2006/relationships/image" Target="../media/image104.png"/><Relationship Id="rId14" Type="http://schemas.openxmlformats.org/officeDocument/2006/relationships/image" Target="../media/image7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5.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10" Type="http://schemas.openxmlformats.org/officeDocument/2006/relationships/oleObject" Target="../embeddings/oleObject6.bin"/><Relationship Id="rId4" Type="http://schemas.openxmlformats.org/officeDocument/2006/relationships/image" Target="../media/image21.jpeg"/><Relationship Id="rId9"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6.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notesSlide" Target="../notesSlides/notesSlide8.xml"/><Relationship Id="rId7" Type="http://schemas.openxmlformats.org/officeDocument/2006/relationships/image" Target="../media/image32.jpeg"/><Relationship Id="rId12" Type="http://schemas.openxmlformats.org/officeDocument/2006/relationships/image" Target="../media/image37.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oleObject" Target="../embeddings/oleObject11.bin"/><Relationship Id="rId10" Type="http://schemas.openxmlformats.org/officeDocument/2006/relationships/image" Target="../media/image35.jpe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39.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notesSlide" Target="../notesSlides/notesSlide9.xml"/><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2057400"/>
            <a:ext cx="7772400" cy="1470025"/>
          </a:xfrm>
        </p:spPr>
        <p:txBody>
          <a:bodyPr/>
          <a:lstStyle/>
          <a:p>
            <a:pPr eaLnBrk="1" hangingPunct="1"/>
            <a:r>
              <a:rPr lang="en-US" sz="5400" b="1" dirty="0" smtClean="0"/>
              <a:t>Motion from Blur</a:t>
            </a:r>
          </a:p>
        </p:txBody>
      </p:sp>
      <p:sp>
        <p:nvSpPr>
          <p:cNvPr id="3" name="Subtitle 2"/>
          <p:cNvSpPr>
            <a:spLocks noGrp="1"/>
          </p:cNvSpPr>
          <p:nvPr>
            <p:ph type="subTitle" idx="1"/>
          </p:nvPr>
        </p:nvSpPr>
        <p:spPr>
          <a:xfrm>
            <a:off x="1371600" y="3276600"/>
            <a:ext cx="6400800" cy="1143000"/>
          </a:xfrm>
        </p:spPr>
        <p:txBody>
          <a:bodyPr rtlCol="0">
            <a:normAutofit/>
          </a:bodyPr>
          <a:lstStyle/>
          <a:p>
            <a:pPr eaLnBrk="1" fontAlgn="auto" hangingPunct="1">
              <a:spcAft>
                <a:spcPts val="0"/>
              </a:spcAft>
              <a:buFont typeface="Arial" pitchFamily="34" charset="0"/>
              <a:buNone/>
              <a:defRPr/>
            </a:pPr>
            <a:r>
              <a:rPr lang="en-US" dirty="0" smtClean="0"/>
              <a:t>Shengyang Dai  	</a:t>
            </a:r>
            <a:r>
              <a:rPr lang="en-US" sz="2400" dirty="0" smtClean="0"/>
              <a:t>and</a:t>
            </a:r>
            <a:r>
              <a:rPr lang="en-US" dirty="0" smtClean="0"/>
              <a:t>    Ying Wu</a:t>
            </a:r>
          </a:p>
          <a:p>
            <a:pPr eaLnBrk="1" fontAlgn="auto" hangingPunct="1">
              <a:spcAft>
                <a:spcPts val="0"/>
              </a:spcAft>
              <a:buFont typeface="Arial" pitchFamily="34" charset="0"/>
              <a:buNone/>
              <a:defRPr/>
            </a:pPr>
            <a:r>
              <a:rPr lang="en-US" sz="2400" dirty="0" smtClean="0"/>
              <a:t>EECS Department, Northwestern University</a:t>
            </a:r>
          </a:p>
        </p:txBody>
      </p:sp>
      <p:pic>
        <p:nvPicPr>
          <p:cNvPr id="16389" name="Picture 5" descr="C:\Documents and Settings\Capid\Desktop\cvprlogo.jpg"/>
          <p:cNvPicPr>
            <a:picLocks noChangeAspect="1" noChangeArrowheads="1"/>
          </p:cNvPicPr>
          <p:nvPr/>
        </p:nvPicPr>
        <p:blipFill>
          <a:blip r:embed="rId3"/>
          <a:srcRect/>
          <a:stretch>
            <a:fillRect/>
          </a:stretch>
        </p:blipFill>
        <p:spPr bwMode="auto">
          <a:xfrm>
            <a:off x="7315200" y="76200"/>
            <a:ext cx="1752600" cy="1752600"/>
          </a:xfrm>
          <a:prstGeom prst="rect">
            <a:avLst/>
          </a:prstGeom>
          <a:noFill/>
          <a:ln w="9525">
            <a:noFill/>
            <a:miter lim="800000"/>
            <a:headEnd/>
            <a:tailEnd/>
          </a:ln>
        </p:spPr>
      </p:pic>
      <p:pic>
        <p:nvPicPr>
          <p:cNvPr id="16390" name="Picture 7" descr="http://www.clubbaseball.org/files/Northwestern.gif"/>
          <p:cNvPicPr>
            <a:picLocks noChangeAspect="1" noChangeArrowheads="1"/>
          </p:cNvPicPr>
          <p:nvPr/>
        </p:nvPicPr>
        <p:blipFill>
          <a:blip r:embed="rId4"/>
          <a:srcRect/>
          <a:stretch>
            <a:fillRect/>
          </a:stretch>
        </p:blipFill>
        <p:spPr bwMode="auto">
          <a:xfrm>
            <a:off x="533400" y="76200"/>
            <a:ext cx="1211263" cy="1447800"/>
          </a:xfrm>
          <a:prstGeom prst="rect">
            <a:avLst/>
          </a:prstGeom>
          <a:noFill/>
          <a:ln w="9525">
            <a:noFill/>
            <a:miter lim="800000"/>
            <a:headEnd/>
            <a:tailEnd/>
          </a:ln>
        </p:spPr>
      </p:pic>
      <p:sp>
        <p:nvSpPr>
          <p:cNvPr id="16391" name="TextBox 10"/>
          <p:cNvSpPr txBox="1">
            <a:spLocks noChangeArrowheads="1"/>
          </p:cNvSpPr>
          <p:nvPr/>
        </p:nvSpPr>
        <p:spPr bwMode="auto">
          <a:xfrm>
            <a:off x="0" y="1524000"/>
            <a:ext cx="2085975" cy="584200"/>
          </a:xfrm>
          <a:prstGeom prst="rect">
            <a:avLst/>
          </a:prstGeom>
          <a:noFill/>
          <a:ln w="9525">
            <a:noFill/>
            <a:miter lim="800000"/>
            <a:headEnd/>
            <a:tailEnd/>
          </a:ln>
        </p:spPr>
        <p:txBody>
          <a:bodyPr wrap="none">
            <a:spAutoFit/>
          </a:bodyPr>
          <a:lstStyle/>
          <a:p>
            <a:pPr algn="ctr"/>
            <a:r>
              <a:rPr lang="en-US">
                <a:solidFill>
                  <a:srgbClr val="FFFFFF"/>
                </a:solidFill>
                <a:latin typeface="CG Times" pitchFamily="18" charset="0"/>
              </a:rPr>
              <a:t>NORTHWESTERN</a:t>
            </a:r>
          </a:p>
          <a:p>
            <a:pPr algn="ctr"/>
            <a:r>
              <a:rPr lang="en-US" sz="1400">
                <a:solidFill>
                  <a:srgbClr val="FFFFFF"/>
                </a:solidFill>
                <a:latin typeface="CG Times" pitchFamily="18" charset="0"/>
              </a:rPr>
              <a:t>UNIVERSITY</a:t>
            </a:r>
          </a:p>
        </p:txBody>
      </p:sp>
      <p:pic>
        <p:nvPicPr>
          <p:cNvPr id="8" name="Picture 2" descr="E:\BlurCode\report\figures\example\333.jpg"/>
          <p:cNvPicPr>
            <a:picLocks noChangeAspect="1" noChangeArrowheads="1"/>
          </p:cNvPicPr>
          <p:nvPr/>
        </p:nvPicPr>
        <p:blipFill>
          <a:blip r:embed="rId5"/>
          <a:srcRect/>
          <a:stretch>
            <a:fillRect/>
          </a:stretch>
        </p:blipFill>
        <p:spPr bwMode="auto">
          <a:xfrm>
            <a:off x="76200" y="4800600"/>
            <a:ext cx="1011066" cy="1371600"/>
          </a:xfrm>
          <a:prstGeom prst="rect">
            <a:avLst/>
          </a:prstGeom>
          <a:ln w="34925">
            <a:solidFill>
              <a:srgbClr val="92D050"/>
            </a:solidFill>
          </a:ln>
          <a:effectLst>
            <a:outerShdw blurRad="292100" dist="139700" dir="2700000" algn="tl" rotWithShape="0">
              <a:srgbClr val="333333">
                <a:alpha val="65000"/>
              </a:srgbClr>
            </a:outerShdw>
          </a:effectLst>
        </p:spPr>
      </p:pic>
      <p:pic>
        <p:nvPicPr>
          <p:cNvPr id="9" name="Picture 5" descr="E:\BlurCode\report\figures\example\111.jpg"/>
          <p:cNvPicPr>
            <a:picLocks noChangeAspect="1" noChangeArrowheads="1"/>
          </p:cNvPicPr>
          <p:nvPr/>
        </p:nvPicPr>
        <p:blipFill>
          <a:blip r:embed="rId6"/>
          <a:srcRect/>
          <a:stretch>
            <a:fillRect/>
          </a:stretch>
        </p:blipFill>
        <p:spPr bwMode="auto">
          <a:xfrm>
            <a:off x="7162800" y="4800600"/>
            <a:ext cx="1828800" cy="1371600"/>
          </a:xfrm>
          <a:prstGeom prst="rect">
            <a:avLst/>
          </a:prstGeom>
          <a:ln w="34925">
            <a:solidFill>
              <a:srgbClr val="92D050"/>
            </a:solidFill>
          </a:ln>
          <a:effectLst>
            <a:outerShdw blurRad="292100" dist="139700" dir="2700000" algn="tl" rotWithShape="0">
              <a:srgbClr val="333333">
                <a:alpha val="65000"/>
              </a:srgbClr>
            </a:outerShdw>
          </a:effectLst>
        </p:spPr>
      </p:pic>
      <p:pic>
        <p:nvPicPr>
          <p:cNvPr id="10" name="Picture 7" descr="E:\BlurCode\report\figures\real_seg\rseg_f2\f_2.bmp"/>
          <p:cNvPicPr>
            <a:picLocks noChangeAspect="1" noChangeArrowheads="1"/>
          </p:cNvPicPr>
          <p:nvPr/>
        </p:nvPicPr>
        <p:blipFill>
          <a:blip r:embed="rId7"/>
          <a:srcRect/>
          <a:stretch>
            <a:fillRect/>
          </a:stretch>
        </p:blipFill>
        <p:spPr bwMode="auto">
          <a:xfrm>
            <a:off x="3499566" y="4800600"/>
            <a:ext cx="2063034" cy="1371600"/>
          </a:xfrm>
          <a:prstGeom prst="rect">
            <a:avLst/>
          </a:prstGeom>
          <a:ln w="34925">
            <a:solidFill>
              <a:srgbClr val="92D050"/>
            </a:solidFill>
          </a:ln>
          <a:effectLst>
            <a:outerShdw blurRad="292100" dist="139700" dir="2700000" algn="tl" rotWithShape="0">
              <a:srgbClr val="333333">
                <a:alpha val="65000"/>
              </a:srgbClr>
            </a:outerShdw>
          </a:effectLst>
        </p:spPr>
      </p:pic>
      <p:pic>
        <p:nvPicPr>
          <p:cNvPr id="12" name="Picture 6" descr="E:\BlurCode\report\figures\example\44.jpg"/>
          <p:cNvPicPr>
            <a:picLocks noChangeAspect="1" noChangeArrowheads="1"/>
          </p:cNvPicPr>
          <p:nvPr/>
        </p:nvPicPr>
        <p:blipFill>
          <a:blip r:embed="rId8" cstate="print"/>
          <a:srcRect/>
          <a:stretch>
            <a:fillRect/>
          </a:stretch>
        </p:blipFill>
        <p:spPr bwMode="auto">
          <a:xfrm>
            <a:off x="5716591" y="4800600"/>
            <a:ext cx="1293809" cy="1371600"/>
          </a:xfrm>
          <a:prstGeom prst="rect">
            <a:avLst/>
          </a:prstGeom>
          <a:ln w="34925">
            <a:solidFill>
              <a:srgbClr val="92D050"/>
            </a:solidFill>
          </a:ln>
          <a:effectLst>
            <a:outerShdw blurRad="292100" dist="139700" dir="2700000" algn="tl" rotWithShape="0">
              <a:srgbClr val="333333">
                <a:alpha val="65000"/>
              </a:srgbClr>
            </a:outerShdw>
          </a:effectLst>
        </p:spPr>
      </p:pic>
      <p:cxnSp>
        <p:nvCxnSpPr>
          <p:cNvPr id="14" name="Straight Connector 13"/>
          <p:cNvCxnSpPr/>
          <p:nvPr/>
        </p:nvCxnSpPr>
        <p:spPr>
          <a:xfrm>
            <a:off x="0" y="4648200"/>
            <a:ext cx="9144000" cy="1588"/>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6323012"/>
            <a:ext cx="9144000" cy="1588"/>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21505" name="Picture 1" descr="C:\Documents and Settings\Capid\Desktop\bb\1585700927_bfc48c8193_b.jpg"/>
          <p:cNvPicPr>
            <a:picLocks noChangeAspect="1" noChangeArrowheads="1"/>
          </p:cNvPicPr>
          <p:nvPr/>
        </p:nvPicPr>
        <p:blipFill>
          <a:blip r:embed="rId9" cstate="print"/>
          <a:srcRect/>
          <a:stretch>
            <a:fillRect/>
          </a:stretch>
        </p:blipFill>
        <p:spPr bwMode="auto">
          <a:xfrm>
            <a:off x="1262743" y="4800600"/>
            <a:ext cx="2090057" cy="1371600"/>
          </a:xfrm>
          <a:prstGeom prst="rect">
            <a:avLst/>
          </a:prstGeom>
          <a:noFill/>
          <a:ln w="34925">
            <a:solidFill>
              <a:srgbClr val="92D05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E:\BlurCode\Presentation\Picture2.bmp"/>
          <p:cNvPicPr>
            <a:picLocks noChangeAspect="1" noChangeArrowheads="1"/>
          </p:cNvPicPr>
          <p:nvPr/>
        </p:nvPicPr>
        <p:blipFill>
          <a:blip r:embed="rId4"/>
          <a:srcRect/>
          <a:stretch>
            <a:fillRect/>
          </a:stretch>
        </p:blipFill>
        <p:spPr bwMode="auto">
          <a:xfrm rot="10800000">
            <a:off x="1371600" y="1371600"/>
            <a:ext cx="4572000" cy="4572000"/>
          </a:xfrm>
          <a:prstGeom prst="rect">
            <a:avLst/>
          </a:prstGeom>
          <a:noFill/>
          <a:ln>
            <a:solidFill>
              <a:srgbClr val="48922E"/>
            </a:solidFill>
          </a:ln>
        </p:spPr>
      </p:pic>
      <p:sp>
        <p:nvSpPr>
          <p:cNvPr id="31" name="TextBox 30"/>
          <p:cNvSpPr txBox="1"/>
          <p:nvPr/>
        </p:nvSpPr>
        <p:spPr>
          <a:xfrm>
            <a:off x="2420937" y="6037560"/>
            <a:ext cx="3746500" cy="461665"/>
          </a:xfrm>
          <a:prstGeom prst="rect">
            <a:avLst/>
          </a:prstGeom>
          <a:noFill/>
        </p:spPr>
        <p:txBody>
          <a:bodyPr>
            <a:spAutoFit/>
          </a:bodyPr>
          <a:lstStyle/>
          <a:p>
            <a:pPr>
              <a:defRPr/>
            </a:pPr>
            <a:r>
              <a:rPr lang="en-US" sz="2400" b="1" dirty="0" smtClean="0">
                <a:latin typeface="+mj-lt"/>
              </a:rPr>
              <a:t> motion </a:t>
            </a:r>
            <a:r>
              <a:rPr lang="en-US" sz="2400" b="1" dirty="0">
                <a:latin typeface="+mj-lt"/>
              </a:rPr>
              <a:t>blurred image</a:t>
            </a:r>
          </a:p>
        </p:txBody>
      </p:sp>
      <p:graphicFrame>
        <p:nvGraphicFramePr>
          <p:cNvPr id="32" name="Object 8"/>
          <p:cNvGraphicFramePr>
            <a:graphicFrameLocks noChangeAspect="1"/>
          </p:cNvGraphicFramePr>
          <p:nvPr/>
        </p:nvGraphicFramePr>
        <p:xfrm>
          <a:off x="2057400" y="6005513"/>
          <a:ext cx="452437" cy="623887"/>
        </p:xfrm>
        <a:graphic>
          <a:graphicData uri="http://schemas.openxmlformats.org/presentationml/2006/ole">
            <p:oleObj spid="_x0000_s141315" name="Equation" r:id="rId5" imgW="164880" imgH="228600" progId="Equation.3">
              <p:embed/>
            </p:oleObj>
          </a:graphicData>
        </a:graphic>
      </p:graphicFrame>
      <p:graphicFrame>
        <p:nvGraphicFramePr>
          <p:cNvPr id="25601" name="Content Placeholder 3"/>
          <p:cNvGraphicFramePr>
            <a:graphicFrameLocks noChangeAspect="1"/>
          </p:cNvGraphicFramePr>
          <p:nvPr/>
        </p:nvGraphicFramePr>
        <p:xfrm>
          <a:off x="6248400" y="2921000"/>
          <a:ext cx="2743200" cy="736600"/>
        </p:xfrm>
        <a:graphic>
          <a:graphicData uri="http://schemas.openxmlformats.org/presentationml/2006/ole">
            <p:oleObj spid="_x0000_s141316" name="Equation" r:id="rId6" imgW="850680" imgH="228600" progId="Equation.3">
              <p:embed/>
            </p:oleObj>
          </a:graphicData>
        </a:graphic>
      </p:graphicFrame>
      <p:sp>
        <p:nvSpPr>
          <p:cNvPr id="35" name="Title 1"/>
          <p:cNvSpPr>
            <a:spLocks noGrp="1"/>
          </p:cNvSpPr>
          <p:nvPr>
            <p:ph type="title"/>
          </p:nvPr>
        </p:nvSpPr>
        <p:spPr>
          <a:xfrm>
            <a:off x="457200" y="274638"/>
            <a:ext cx="8229600" cy="1143000"/>
          </a:xfrm>
        </p:spPr>
        <p:txBody>
          <a:bodyPr/>
          <a:lstStyle/>
          <a:p>
            <a:pPr eaLnBrk="1" hangingPunct="1"/>
            <a:r>
              <a:rPr lang="en-US" dirty="0" smtClean="0"/>
              <a:t>Alpha motion blur constraint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4"/>
          <a:srcRect/>
          <a:stretch>
            <a:fillRect/>
          </a:stretch>
        </p:blipFill>
        <p:spPr bwMode="auto">
          <a:xfrm>
            <a:off x="1371600" y="1371600"/>
            <a:ext cx="4572000" cy="4572000"/>
          </a:xfrm>
          <a:prstGeom prst="rect">
            <a:avLst/>
          </a:prstGeom>
          <a:noFill/>
          <a:ln w="22225">
            <a:solidFill>
              <a:srgbClr val="48922E"/>
            </a:solidFill>
            <a:miter lim="800000"/>
            <a:headEnd/>
            <a:tailEnd/>
          </a:ln>
        </p:spPr>
      </p:pic>
      <p:cxnSp>
        <p:nvCxnSpPr>
          <p:cNvPr id="5" name="Straight Connector 4"/>
          <p:cNvCxnSpPr/>
          <p:nvPr/>
        </p:nvCxnSpPr>
        <p:spPr>
          <a:xfrm rot="16200000" flipH="1">
            <a:off x="1028700" y="3848100"/>
            <a:ext cx="2438400" cy="1752600"/>
          </a:xfrm>
          <a:prstGeom prst="line">
            <a:avLst/>
          </a:prstGeom>
          <a:ln w="31750">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3695700" y="1638300"/>
            <a:ext cx="2514600" cy="1981200"/>
          </a:xfrm>
          <a:prstGeom prst="line">
            <a:avLst/>
          </a:prstGeom>
          <a:ln w="31750">
            <a:solidFill>
              <a:srgbClr val="0F01BF"/>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029200" y="1676400"/>
            <a:ext cx="496888" cy="830263"/>
          </a:xfrm>
          <a:prstGeom prst="rect">
            <a:avLst/>
          </a:prstGeom>
          <a:noFill/>
        </p:spPr>
        <p:txBody>
          <a:bodyPr wrap="none">
            <a:spAutoFit/>
          </a:bodyPr>
          <a:lstStyle/>
          <a:p>
            <a:pPr>
              <a:defRPr/>
            </a:pPr>
            <a:r>
              <a:rPr lang="en-US" sz="4800" b="1" dirty="0">
                <a:solidFill>
                  <a:schemeClr val="bg1">
                    <a:lumMod val="95000"/>
                    <a:lumOff val="5000"/>
                  </a:schemeClr>
                </a:solidFill>
                <a:latin typeface="+mj-lt"/>
              </a:rPr>
              <a:t>1</a:t>
            </a:r>
          </a:p>
        </p:txBody>
      </p:sp>
      <p:sp>
        <p:nvSpPr>
          <p:cNvPr id="8" name="TextBox 7"/>
          <p:cNvSpPr txBox="1"/>
          <p:nvPr/>
        </p:nvSpPr>
        <p:spPr>
          <a:xfrm>
            <a:off x="1600200" y="4876800"/>
            <a:ext cx="496888" cy="830263"/>
          </a:xfrm>
          <a:prstGeom prst="rect">
            <a:avLst/>
          </a:prstGeom>
          <a:noFill/>
        </p:spPr>
        <p:txBody>
          <a:bodyPr wrap="none">
            <a:spAutoFit/>
          </a:bodyPr>
          <a:lstStyle/>
          <a:p>
            <a:pPr>
              <a:defRPr/>
            </a:pPr>
            <a:r>
              <a:rPr lang="en-US" sz="4800" b="1" dirty="0">
                <a:latin typeface="+mj-lt"/>
              </a:rPr>
              <a:t>0</a:t>
            </a:r>
          </a:p>
        </p:txBody>
      </p:sp>
      <p:cxnSp>
        <p:nvCxnSpPr>
          <p:cNvPr id="17" name="Straight Arrow Connector 16"/>
          <p:cNvCxnSpPr/>
          <p:nvPr/>
        </p:nvCxnSpPr>
        <p:spPr>
          <a:xfrm flipV="1">
            <a:off x="2133600" y="2590800"/>
            <a:ext cx="2819400" cy="1981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600200" y="3276600"/>
            <a:ext cx="3886200" cy="533400"/>
          </a:xfrm>
          <a:prstGeom prst="straightConnector1">
            <a:avLst/>
          </a:prstGeom>
          <a:ln w="349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flipH="1" flipV="1">
            <a:off x="1333500" y="3162300"/>
            <a:ext cx="4419600" cy="990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57200" y="2286000"/>
            <a:ext cx="6324600" cy="25908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581400" y="2706624"/>
            <a:ext cx="914400" cy="838200"/>
          </a:xfrm>
          <a:prstGeom prst="straightConnector1">
            <a:avLst/>
          </a:prstGeom>
          <a:ln w="60325">
            <a:solidFill>
              <a:srgbClr val="0070C0"/>
            </a:solidFill>
            <a:headEnd type="oval"/>
            <a:tailEnd type="triangle"/>
          </a:ln>
        </p:spPr>
        <p:style>
          <a:lnRef idx="1">
            <a:schemeClr val="accent1"/>
          </a:lnRef>
          <a:fillRef idx="0">
            <a:schemeClr val="accent1"/>
          </a:fillRef>
          <a:effectRef idx="0">
            <a:schemeClr val="accent1"/>
          </a:effectRef>
          <a:fontRef idx="minor">
            <a:schemeClr val="tx1"/>
          </a:fontRef>
        </p:style>
      </p:cxnSp>
      <p:graphicFrame>
        <p:nvGraphicFramePr>
          <p:cNvPr id="86023" name="Object 7"/>
          <p:cNvGraphicFramePr>
            <a:graphicFrameLocks noChangeAspect="1"/>
          </p:cNvGraphicFramePr>
          <p:nvPr/>
        </p:nvGraphicFramePr>
        <p:xfrm>
          <a:off x="1828800" y="3276600"/>
          <a:ext cx="368300" cy="515938"/>
        </p:xfrm>
        <a:graphic>
          <a:graphicData uri="http://schemas.openxmlformats.org/presentationml/2006/ole">
            <p:oleObj spid="_x0000_s143365" name="Equation" r:id="rId5" imgW="126720" imgH="177480" progId="Equation.3">
              <p:embed/>
            </p:oleObj>
          </a:graphicData>
        </a:graphic>
      </p:graphicFrame>
      <p:graphicFrame>
        <p:nvGraphicFramePr>
          <p:cNvPr id="25601" name="Content Placeholder 3"/>
          <p:cNvGraphicFramePr>
            <a:graphicFrameLocks noChangeAspect="1"/>
          </p:cNvGraphicFramePr>
          <p:nvPr/>
        </p:nvGraphicFramePr>
        <p:xfrm>
          <a:off x="6248400" y="2921000"/>
          <a:ext cx="2743200" cy="736600"/>
        </p:xfrm>
        <a:graphic>
          <a:graphicData uri="http://schemas.openxmlformats.org/presentationml/2006/ole">
            <p:oleObj spid="_x0000_s143366" name="Equation" r:id="rId6" imgW="850680" imgH="228600" progId="Equation.3">
              <p:embed/>
            </p:oleObj>
          </a:graphicData>
        </a:graphic>
      </p:graphicFrame>
      <p:sp>
        <p:nvSpPr>
          <p:cNvPr id="22" name="Title 1"/>
          <p:cNvSpPr>
            <a:spLocks noGrp="1"/>
          </p:cNvSpPr>
          <p:nvPr>
            <p:ph type="title"/>
          </p:nvPr>
        </p:nvSpPr>
        <p:spPr>
          <a:xfrm>
            <a:off x="457200" y="274638"/>
            <a:ext cx="8229600" cy="1143000"/>
          </a:xfrm>
        </p:spPr>
        <p:txBody>
          <a:bodyPr/>
          <a:lstStyle/>
          <a:p>
            <a:pPr eaLnBrk="1" hangingPunct="1"/>
            <a:r>
              <a:rPr lang="en-US" dirty="0" smtClean="0"/>
              <a:t>Alpha motion blur constraint</a:t>
            </a:r>
          </a:p>
        </p:txBody>
      </p:sp>
      <p:graphicFrame>
        <p:nvGraphicFramePr>
          <p:cNvPr id="3" name="Object 6"/>
          <p:cNvGraphicFramePr>
            <a:graphicFrameLocks noChangeAspect="1"/>
          </p:cNvGraphicFramePr>
          <p:nvPr/>
        </p:nvGraphicFramePr>
        <p:xfrm>
          <a:off x="4006850" y="2247900"/>
          <a:ext cx="793750" cy="571500"/>
        </p:xfrm>
        <a:graphic>
          <a:graphicData uri="http://schemas.openxmlformats.org/presentationml/2006/ole">
            <p:oleObj spid="_x0000_s143367" name="Equation" r:id="rId7" imgW="317160" imgH="228600" progId="Equation.3">
              <p:embed/>
            </p:oleObj>
          </a:graphicData>
        </a:graphic>
      </p:graphicFrame>
      <p:sp>
        <p:nvSpPr>
          <p:cNvPr id="16" name="TextBox 15"/>
          <p:cNvSpPr txBox="1"/>
          <p:nvPr/>
        </p:nvSpPr>
        <p:spPr>
          <a:xfrm>
            <a:off x="1600200" y="6030914"/>
            <a:ext cx="4965700" cy="461665"/>
          </a:xfrm>
          <a:prstGeom prst="rect">
            <a:avLst/>
          </a:prstGeom>
          <a:noFill/>
        </p:spPr>
        <p:txBody>
          <a:bodyPr wrap="square">
            <a:spAutoFit/>
          </a:bodyPr>
          <a:lstStyle/>
          <a:p>
            <a:pPr>
              <a:defRPr/>
            </a:pPr>
            <a:r>
              <a:rPr lang="en-US" sz="2400" b="1" dirty="0">
                <a:latin typeface="+mj-lt"/>
              </a:rPr>
              <a:t>Alpha channel of the blurred image</a:t>
            </a:r>
          </a:p>
        </p:txBody>
      </p:sp>
      <p:graphicFrame>
        <p:nvGraphicFramePr>
          <p:cNvPr id="21" name="Object 8"/>
          <p:cNvGraphicFramePr>
            <a:graphicFrameLocks noChangeAspect="1"/>
          </p:cNvGraphicFramePr>
          <p:nvPr/>
        </p:nvGraphicFramePr>
        <p:xfrm>
          <a:off x="1143000" y="5907089"/>
          <a:ext cx="520700" cy="623887"/>
        </p:xfrm>
        <a:graphic>
          <a:graphicData uri="http://schemas.openxmlformats.org/presentationml/2006/ole">
            <p:oleObj spid="_x0000_s143368" name="Equation" r:id="rId8" imgW="19044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nodeType="withEffect">
                                  <p:stCondLst>
                                    <p:cond delay="0"/>
                                  </p:stCondLst>
                                  <p:childTnLst>
                                    <p:set>
                                      <p:cBhvr>
                                        <p:cTn id="25" dur="1" fill="hold">
                                          <p:stCondLst>
                                            <p:cond delay="0"/>
                                          </p:stCondLst>
                                        </p:cTn>
                                        <p:tgtEl>
                                          <p:spTgt spid="86023"/>
                                        </p:tgtEl>
                                        <p:attrNameLst>
                                          <p:attrName>style.visibility</p:attrName>
                                        </p:attrNameLst>
                                      </p:cBhvr>
                                      <p:to>
                                        <p:strVal val="visible"/>
                                      </p:to>
                                    </p:set>
                                    <p:animEffect transition="in" filter="fade">
                                      <p:cBhvr>
                                        <p:cTn id="26" dur="5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itle 1"/>
          <p:cNvSpPr>
            <a:spLocks noGrp="1"/>
          </p:cNvSpPr>
          <p:nvPr>
            <p:ph type="title"/>
          </p:nvPr>
        </p:nvSpPr>
        <p:spPr/>
        <p:txBody>
          <a:bodyPr/>
          <a:lstStyle/>
          <a:p>
            <a:pPr eaLnBrk="1" hangingPunct="1"/>
            <a:r>
              <a:rPr lang="en-US" dirty="0" smtClean="0"/>
              <a:t>Motion Blur </a:t>
            </a:r>
            <a:r>
              <a:rPr lang="en-US" i="1" dirty="0" smtClean="0"/>
              <a:t>vs.</a:t>
            </a:r>
            <a:r>
              <a:rPr lang="en-US" dirty="0" smtClean="0"/>
              <a:t> Optic Flow</a:t>
            </a:r>
          </a:p>
        </p:txBody>
      </p:sp>
      <p:graphicFrame>
        <p:nvGraphicFramePr>
          <p:cNvPr id="153604" name="Content Placeholder 3"/>
          <p:cNvGraphicFramePr>
            <a:graphicFrameLocks noChangeAspect="1"/>
          </p:cNvGraphicFramePr>
          <p:nvPr/>
        </p:nvGraphicFramePr>
        <p:xfrm>
          <a:off x="1685925" y="2971800"/>
          <a:ext cx="3952875" cy="741363"/>
        </p:xfrm>
        <a:graphic>
          <a:graphicData uri="http://schemas.openxmlformats.org/presentationml/2006/ole">
            <p:oleObj spid="_x0000_s153604" name="Equation" r:id="rId4" imgW="1218960" imgH="228600" progId="Equation.3">
              <p:embed/>
            </p:oleObj>
          </a:graphicData>
        </a:graphic>
      </p:graphicFrame>
      <p:graphicFrame>
        <p:nvGraphicFramePr>
          <p:cNvPr id="16" name="Content Placeholder 3"/>
          <p:cNvGraphicFramePr>
            <a:graphicFrameLocks noChangeAspect="1"/>
          </p:cNvGraphicFramePr>
          <p:nvPr/>
        </p:nvGraphicFramePr>
        <p:xfrm>
          <a:off x="1676400" y="2667000"/>
          <a:ext cx="5849938" cy="1276350"/>
        </p:xfrm>
        <a:graphic>
          <a:graphicData uri="http://schemas.openxmlformats.org/presentationml/2006/ole">
            <p:oleObj spid="_x0000_s153605" name="Equation" r:id="rId5" imgW="1803240" imgH="393480" progId="Equation.3">
              <p:embed/>
            </p:oleObj>
          </a:graphicData>
        </a:graphic>
      </p:graphicFrame>
      <p:graphicFrame>
        <p:nvGraphicFramePr>
          <p:cNvPr id="17" name="Object 3"/>
          <p:cNvGraphicFramePr>
            <a:graphicFrameLocks noChangeAspect="1"/>
          </p:cNvGraphicFramePr>
          <p:nvPr/>
        </p:nvGraphicFramePr>
        <p:xfrm>
          <a:off x="1701800" y="1905000"/>
          <a:ext cx="4165600" cy="757237"/>
        </p:xfrm>
        <a:graphic>
          <a:graphicData uri="http://schemas.openxmlformats.org/presentationml/2006/ole">
            <p:oleObj spid="_x0000_s153606" name="Equation" r:id="rId6" imgW="1257120" imgH="228600" progId="Equation.3">
              <p:embed/>
            </p:oleObj>
          </a:graphicData>
        </a:graphic>
      </p:graphicFrame>
      <p:sp>
        <p:nvSpPr>
          <p:cNvPr id="18" name="Content Placeholder 2"/>
          <p:cNvSpPr>
            <a:spLocks noGrp="1"/>
          </p:cNvSpPr>
          <p:nvPr>
            <p:ph idx="1"/>
          </p:nvPr>
        </p:nvSpPr>
        <p:spPr>
          <a:xfrm>
            <a:off x="2438400" y="4114800"/>
            <a:ext cx="4495800" cy="27432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Lucas and </a:t>
            </a:r>
            <a:r>
              <a:rPr lang="en-US" dirty="0" err="1" smtClean="0"/>
              <a:t>Kanade</a:t>
            </a:r>
            <a:r>
              <a:rPr lang="en-US" dirty="0" smtClean="0"/>
              <a:t>, 81</a:t>
            </a:r>
          </a:p>
          <a:p>
            <a:pPr eaLnBrk="1" fontAlgn="auto" hangingPunct="1">
              <a:spcAft>
                <a:spcPts val="0"/>
              </a:spcAft>
              <a:buFont typeface="Arial" pitchFamily="34" charset="0"/>
              <a:buChar char="•"/>
              <a:defRPr/>
            </a:pPr>
            <a:r>
              <a:rPr lang="en-US" dirty="0" smtClean="0"/>
              <a:t>Horn and </a:t>
            </a:r>
            <a:r>
              <a:rPr lang="en-US" dirty="0" err="1" smtClean="0"/>
              <a:t>Schunck</a:t>
            </a:r>
            <a:r>
              <a:rPr lang="en-US" dirty="0" smtClean="0"/>
              <a:t>, 81</a:t>
            </a:r>
          </a:p>
          <a:p>
            <a:pPr eaLnBrk="1" fontAlgn="auto" hangingPunct="1">
              <a:spcAft>
                <a:spcPts val="0"/>
              </a:spcAft>
              <a:buFont typeface="Arial" pitchFamily="34" charset="0"/>
              <a:buChar char="•"/>
              <a:defRPr/>
            </a:pPr>
            <a:r>
              <a:rPr lang="en-US" dirty="0" smtClean="0"/>
              <a:t>Barron, Fleet, </a:t>
            </a:r>
            <a:r>
              <a:rPr lang="en-US" dirty="0" err="1" smtClean="0"/>
              <a:t>Beauchemin</a:t>
            </a:r>
            <a:r>
              <a:rPr lang="en-US" dirty="0" smtClean="0"/>
              <a:t>, </a:t>
            </a:r>
            <a:r>
              <a:rPr lang="en-US" i="1" dirty="0" smtClean="0"/>
              <a:t>IJCV 94</a:t>
            </a:r>
          </a:p>
          <a:p>
            <a:pPr eaLnBrk="1" fontAlgn="auto" hangingPunct="1">
              <a:spcAft>
                <a:spcPts val="0"/>
              </a:spcAft>
              <a:buFont typeface="Arial" pitchFamily="34" charset="0"/>
              <a:buChar char="•"/>
              <a:defRPr/>
            </a:pPr>
            <a:r>
              <a:rPr lang="en-US" dirty="0" smtClean="0"/>
              <a:t>Black and </a:t>
            </a:r>
            <a:r>
              <a:rPr lang="en-US" dirty="0" err="1" smtClean="0"/>
              <a:t>Anandan</a:t>
            </a:r>
            <a:r>
              <a:rPr lang="en-US" dirty="0" smtClean="0"/>
              <a:t>, </a:t>
            </a:r>
            <a:r>
              <a:rPr lang="en-US" i="1" dirty="0" smtClean="0"/>
              <a:t>CVIU</a:t>
            </a:r>
            <a:r>
              <a:rPr lang="en-US" dirty="0" smtClean="0"/>
              <a:t> 96</a:t>
            </a:r>
          </a:p>
          <a:p>
            <a:pPr eaLnBrk="1" fontAlgn="auto" hangingPunct="1">
              <a:spcAft>
                <a:spcPts val="0"/>
              </a:spcAft>
              <a:buFont typeface="Arial" pitchFamily="34" charset="0"/>
              <a:buChar char="•"/>
              <a:defRPr/>
            </a:pPr>
            <a:r>
              <a:rPr lang="en-US" dirty="0" smtClean="0"/>
              <a:t>Baker and Matthews, </a:t>
            </a:r>
            <a:r>
              <a:rPr lang="en-US" i="1" dirty="0" smtClean="0"/>
              <a:t>IJCV</a:t>
            </a:r>
            <a:r>
              <a:rPr lang="en-US" dirty="0" smtClean="0"/>
              <a:t> 04</a:t>
            </a:r>
          </a:p>
          <a:p>
            <a:pPr eaLnBrk="1" fontAlgn="auto" hangingPunct="1">
              <a:spcAft>
                <a:spcPts val="0"/>
              </a:spcAft>
              <a:buFont typeface="Arial" pitchFamily="34" charset="0"/>
              <a:buChar char="•"/>
              <a:defRPr/>
            </a:pPr>
            <a:r>
              <a:rPr lang="en-US" dirty="0" smtClean="0"/>
              <a:t>Baker, </a:t>
            </a:r>
            <a:r>
              <a:rPr lang="en-US" dirty="0" err="1" smtClean="0"/>
              <a:t>Scharstein</a:t>
            </a:r>
            <a:r>
              <a:rPr lang="en-US" dirty="0" smtClean="0"/>
              <a:t>, Lewis, Roth, Black, Szeliski, </a:t>
            </a:r>
            <a:r>
              <a:rPr lang="en-US" i="1" dirty="0" smtClean="0"/>
              <a:t>ICCV</a:t>
            </a:r>
            <a:r>
              <a:rPr lang="en-US" dirty="0" smtClean="0"/>
              <a:t> 07</a:t>
            </a:r>
          </a:p>
          <a:p>
            <a:pPr eaLnBrk="1" fontAlgn="auto" hangingPunct="1">
              <a:spcAft>
                <a:spcPts val="0"/>
              </a:spcAft>
              <a:buFont typeface="Arial" pitchFamily="34" charset="0"/>
              <a:buChar char="•"/>
              <a:defRPr/>
            </a:pPr>
            <a:r>
              <a:rPr lang="en-US" dirty="0" smtClean="0"/>
              <a:t>……</a:t>
            </a:r>
          </a:p>
        </p:txBody>
      </p:sp>
      <p:sp>
        <p:nvSpPr>
          <p:cNvPr id="19" name="Rounded Rectangle 18"/>
          <p:cNvSpPr/>
          <p:nvPr/>
        </p:nvSpPr>
        <p:spPr>
          <a:xfrm>
            <a:off x="3657600" y="2667000"/>
            <a:ext cx="3810000" cy="1295400"/>
          </a:xfrm>
          <a:prstGeom prst="roundRect">
            <a:avLst/>
          </a:prstGeom>
          <a:noFill/>
          <a:ln w="50800">
            <a:solidFill>
              <a:srgbClr val="FB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181600" y="2057400"/>
            <a:ext cx="758541" cy="1323439"/>
          </a:xfrm>
          <a:prstGeom prst="rect">
            <a:avLst/>
          </a:prstGeom>
          <a:noFill/>
        </p:spPr>
        <p:txBody>
          <a:bodyPr wrap="none" rtlCol="0">
            <a:spAutoFit/>
          </a:bodyPr>
          <a:lstStyle/>
          <a:p>
            <a:r>
              <a:rPr lang="en-US" sz="8000" b="1" dirty="0" smtClean="0">
                <a:solidFill>
                  <a:srgbClr val="FF0000"/>
                </a:solidFill>
                <a:latin typeface="Century Gothic" pitchFamily="34" charset="0"/>
              </a:rPr>
              <a:t>?</a:t>
            </a:r>
            <a:endParaRPr lang="en-US" sz="8000" b="1" dirty="0">
              <a:solidFill>
                <a:srgbClr val="FF0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3604"/>
                                        </p:tgtEl>
                                        <p:attrNameLst>
                                          <p:attrName>style.visibility</p:attrName>
                                        </p:attrNameLst>
                                      </p:cBhvr>
                                      <p:to>
                                        <p:strVal val="visible"/>
                                      </p:to>
                                    </p:set>
                                    <p:animEffect transition="in" filter="fade">
                                      <p:cBhvr>
                                        <p:cTn id="17" dur="500"/>
                                        <p:tgtEl>
                                          <p:spTgt spid="153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1" name="Picture 3"/>
          <p:cNvPicPr>
            <a:picLocks noChangeAspect="1" noChangeArrowheads="1"/>
          </p:cNvPicPr>
          <p:nvPr/>
        </p:nvPicPr>
        <p:blipFill>
          <a:blip r:embed="rId4"/>
          <a:srcRect/>
          <a:stretch>
            <a:fillRect/>
          </a:stretch>
        </p:blipFill>
        <p:spPr bwMode="auto">
          <a:xfrm>
            <a:off x="6617208" y="2667000"/>
            <a:ext cx="1536192" cy="1536192"/>
          </a:xfrm>
          <a:prstGeom prst="rect">
            <a:avLst/>
          </a:prstGeom>
          <a:noFill/>
          <a:ln w="9525">
            <a:noFill/>
            <a:miter lim="800000"/>
            <a:headEnd/>
            <a:tailEnd/>
          </a:ln>
          <a:effectLst/>
        </p:spPr>
      </p:pic>
      <p:sp>
        <p:nvSpPr>
          <p:cNvPr id="29698" name="Title 1"/>
          <p:cNvSpPr>
            <a:spLocks noGrp="1"/>
          </p:cNvSpPr>
          <p:nvPr>
            <p:ph type="title"/>
          </p:nvPr>
        </p:nvSpPr>
        <p:spPr/>
        <p:txBody>
          <a:bodyPr/>
          <a:lstStyle/>
          <a:p>
            <a:pPr eaLnBrk="1" hangingPunct="1"/>
            <a:r>
              <a:rPr lang="en-US" dirty="0" smtClean="0"/>
              <a:t>Hough transform</a:t>
            </a:r>
          </a:p>
        </p:txBody>
      </p:sp>
      <p:pic>
        <p:nvPicPr>
          <p:cNvPr id="52227" name="Picture 3" descr="E:\BlurCode\ICIP08\figures\mbc\alpha.bmp"/>
          <p:cNvPicPr>
            <a:picLocks noChangeAspect="1" noChangeArrowheads="1"/>
          </p:cNvPicPr>
          <p:nvPr/>
        </p:nvPicPr>
        <p:blipFill>
          <a:blip r:embed="rId5"/>
          <a:srcRect/>
          <a:stretch>
            <a:fillRect/>
          </a:stretch>
        </p:blipFill>
        <p:spPr bwMode="auto">
          <a:xfrm>
            <a:off x="3657600" y="2133600"/>
            <a:ext cx="2286000" cy="2781300"/>
          </a:xfrm>
          <a:prstGeom prst="rect">
            <a:avLst/>
          </a:prstGeom>
          <a:noFill/>
          <a:ln w="9525">
            <a:noFill/>
            <a:miter lim="800000"/>
            <a:headEnd/>
            <a:tailEnd/>
          </a:ln>
        </p:spPr>
      </p:pic>
      <p:pic>
        <p:nvPicPr>
          <p:cNvPr id="29701" name="Picture 4" descr="E:\BlurCode\ICIP08\figures\mbc\hang4_b.bmp"/>
          <p:cNvPicPr>
            <a:picLocks noChangeAspect="1" noChangeArrowheads="1"/>
          </p:cNvPicPr>
          <p:nvPr/>
        </p:nvPicPr>
        <p:blipFill>
          <a:blip r:embed="rId6"/>
          <a:srcRect/>
          <a:stretch>
            <a:fillRect/>
          </a:stretch>
        </p:blipFill>
        <p:spPr bwMode="auto">
          <a:xfrm>
            <a:off x="990600" y="2133600"/>
            <a:ext cx="2286000" cy="2781300"/>
          </a:xfrm>
          <a:prstGeom prst="rect">
            <a:avLst/>
          </a:prstGeom>
          <a:noFill/>
          <a:ln w="9525">
            <a:noFill/>
            <a:miter lim="800000"/>
            <a:headEnd/>
            <a:tailEnd/>
          </a:ln>
        </p:spPr>
      </p:pic>
      <p:cxnSp>
        <p:nvCxnSpPr>
          <p:cNvPr id="8" name="Straight Arrow Connector 7"/>
          <p:cNvCxnSpPr/>
          <p:nvPr/>
        </p:nvCxnSpPr>
        <p:spPr>
          <a:xfrm>
            <a:off x="6172200" y="3427413"/>
            <a:ext cx="2514600" cy="1587"/>
          </a:xfrm>
          <a:prstGeom prst="straightConnector1">
            <a:avLst/>
          </a:prstGeom>
          <a:ln w="222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6324601" y="3429000"/>
            <a:ext cx="2133600" cy="3175"/>
          </a:xfrm>
          <a:prstGeom prst="straightConnector1">
            <a:avLst/>
          </a:prstGeom>
          <a:ln w="222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8458200" y="2814637"/>
            <a:ext cx="355600" cy="461963"/>
          </a:xfrm>
          <a:prstGeom prst="rect">
            <a:avLst/>
          </a:prstGeom>
          <a:noFill/>
          <a:ln w="9525">
            <a:noFill/>
            <a:miter lim="800000"/>
            <a:headEnd/>
            <a:tailEnd/>
          </a:ln>
        </p:spPr>
        <p:txBody>
          <a:bodyPr wrap="none">
            <a:spAutoFit/>
          </a:bodyPr>
          <a:lstStyle/>
          <a:p>
            <a:r>
              <a:rPr lang="en-US" sz="2400" b="1" dirty="0">
                <a:solidFill>
                  <a:srgbClr val="FFFF00"/>
                </a:solidFill>
                <a:latin typeface="Times New Roman" pitchFamily="18" charset="0"/>
                <a:cs typeface="Times New Roman" pitchFamily="18" charset="0"/>
              </a:rPr>
              <a:t>b</a:t>
            </a:r>
          </a:p>
        </p:txBody>
      </p:sp>
      <p:sp>
        <p:nvSpPr>
          <p:cNvPr id="12" name="Multiply 11"/>
          <p:cNvSpPr/>
          <p:nvPr/>
        </p:nvSpPr>
        <p:spPr>
          <a:xfrm>
            <a:off x="5029200" y="2971800"/>
            <a:ext cx="304800" cy="304800"/>
          </a:xfrm>
          <a:prstGeom prst="mathMultiply">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601" name="Content Placeholder 3"/>
          <p:cNvGraphicFramePr>
            <a:graphicFrameLocks noChangeAspect="1"/>
          </p:cNvGraphicFramePr>
          <p:nvPr/>
        </p:nvGraphicFramePr>
        <p:xfrm>
          <a:off x="2819400" y="5126038"/>
          <a:ext cx="3609975" cy="969962"/>
        </p:xfrm>
        <a:graphic>
          <a:graphicData uri="http://schemas.openxmlformats.org/presentationml/2006/ole">
            <p:oleObj spid="_x0000_s289794" name="Equation" r:id="rId7" imgW="850680" imgH="228600" progId="Equation.3">
              <p:embed/>
            </p:oleObj>
          </a:graphicData>
        </a:graphic>
      </p:graphicFrame>
      <p:cxnSp>
        <p:nvCxnSpPr>
          <p:cNvPr id="18" name="Straight Connector 17"/>
          <p:cNvCxnSpPr/>
          <p:nvPr/>
        </p:nvCxnSpPr>
        <p:spPr>
          <a:xfrm rot="16200000" flipH="1">
            <a:off x="5943600" y="3200400"/>
            <a:ext cx="1981200" cy="6096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6858000" y="3124200"/>
            <a:ext cx="1981200" cy="6096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sp>
        <p:nvSpPr>
          <p:cNvPr id="20" name="Multiply 19"/>
          <p:cNvSpPr/>
          <p:nvPr/>
        </p:nvSpPr>
        <p:spPr>
          <a:xfrm>
            <a:off x="4419600" y="4495800"/>
            <a:ext cx="304800" cy="304800"/>
          </a:xfrm>
          <a:prstGeom prst="mathMultiply">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flipV="1">
            <a:off x="6172200" y="2971800"/>
            <a:ext cx="2286000" cy="6858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248400" y="3200400"/>
            <a:ext cx="2286000" cy="6858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flipH="1" flipV="1">
            <a:off x="6172200" y="2819400"/>
            <a:ext cx="1905000" cy="12954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sp>
        <p:nvSpPr>
          <p:cNvPr id="28" name="Multiply 27"/>
          <p:cNvSpPr/>
          <p:nvPr/>
        </p:nvSpPr>
        <p:spPr>
          <a:xfrm>
            <a:off x="5410200" y="3429000"/>
            <a:ext cx="304800" cy="304800"/>
          </a:xfrm>
          <a:prstGeom prst="mathMultiply">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rot="5400000" flipH="1" flipV="1">
            <a:off x="6629400" y="2819400"/>
            <a:ext cx="1905000" cy="12954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sp>
        <p:nvSpPr>
          <p:cNvPr id="31" name="Multiply 30"/>
          <p:cNvSpPr/>
          <p:nvPr/>
        </p:nvSpPr>
        <p:spPr>
          <a:xfrm>
            <a:off x="3733800" y="4038600"/>
            <a:ext cx="304800" cy="304800"/>
          </a:xfrm>
          <a:prstGeom prst="mathMultiply">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rot="16200000" flipV="1">
            <a:off x="5905500" y="2857501"/>
            <a:ext cx="1905000" cy="12192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V="1">
            <a:off x="6958584" y="2781300"/>
            <a:ext cx="1905000" cy="1219200"/>
          </a:xfrm>
          <a:prstGeom prst="line">
            <a:avLst/>
          </a:prstGeom>
          <a:ln>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flipV="1">
            <a:off x="7010400" y="3429000"/>
            <a:ext cx="381000" cy="228600"/>
          </a:xfrm>
          <a:prstGeom prst="straightConnector1">
            <a:avLst/>
          </a:prstGeom>
          <a:ln w="317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7391400" y="3200400"/>
            <a:ext cx="381000" cy="228600"/>
          </a:xfrm>
          <a:prstGeom prst="straightConnector1">
            <a:avLst/>
          </a:prstGeom>
          <a:ln w="317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227"/>
                                        </p:tgtEl>
                                        <p:attrNameLst>
                                          <p:attrName>style.visibility</p:attrName>
                                        </p:attrNameLst>
                                      </p:cBhvr>
                                      <p:to>
                                        <p:strVal val="visible"/>
                                      </p:to>
                                    </p:set>
                                    <p:animEffect transition="in" filter="fade">
                                      <p:cBhvr>
                                        <p:cTn id="7" dur="500"/>
                                        <p:tgtEl>
                                          <p:spTgt spid="52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25601"/>
                                        </p:tgtEl>
                                        <p:attrNameLst>
                                          <p:attrName>style.visibility</p:attrName>
                                        </p:attrNameLst>
                                      </p:cBhvr>
                                      <p:to>
                                        <p:strVal val="visible"/>
                                      </p:to>
                                    </p:set>
                                    <p:animEffect transition="in" filter="fade">
                                      <p:cBhvr>
                                        <p:cTn id="21" dur="500"/>
                                        <p:tgtEl>
                                          <p:spTgt spid="2560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500"/>
                                        <p:tgtEl>
                                          <p:spTgt spid="32"/>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2500"/>
                            </p:stCondLst>
                            <p:childTnLst>
                              <p:par>
                                <p:cTn id="62" presetID="10" presetClass="entr" presetSubtype="0" fill="hold"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26"/>
                                        </p:tgtEl>
                                      </p:cBhvr>
                                    </p:animEffect>
                                    <p:set>
                                      <p:cBhvr>
                                        <p:cTn id="72" dur="1" fill="hold">
                                          <p:stCondLst>
                                            <p:cond delay="499"/>
                                          </p:stCondLst>
                                        </p:cTn>
                                        <p:tgtEl>
                                          <p:spTgt spid="26"/>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1"/>
                                        </p:tgtEl>
                                      </p:cBhvr>
                                    </p:animEffect>
                                    <p:set>
                                      <p:cBhvr>
                                        <p:cTn id="75" dur="1" fill="hold">
                                          <p:stCondLst>
                                            <p:cond delay="499"/>
                                          </p:stCondLst>
                                        </p:cTn>
                                        <p:tgtEl>
                                          <p:spTgt spid="21"/>
                                        </p:tgtEl>
                                        <p:attrNameLst>
                                          <p:attrName>style.visibility</p:attrName>
                                        </p:attrNameLst>
                                      </p:cBhvr>
                                      <p:to>
                                        <p:strVal val="hidden"/>
                                      </p:to>
                                    </p:set>
                                  </p:childTnLst>
                                </p:cTn>
                              </p:par>
                              <p:par>
                                <p:cTn id="76" presetID="10" presetClass="exit" presetSubtype="0" fill="hold" nodeType="withEffect">
                                  <p:stCondLst>
                                    <p:cond delay="0"/>
                                  </p:stCondLst>
                                  <p:childTnLst>
                                    <p:animEffect transition="out" filter="fade">
                                      <p:cBhvr>
                                        <p:cTn id="77" dur="500"/>
                                        <p:tgtEl>
                                          <p:spTgt spid="27"/>
                                        </p:tgtEl>
                                      </p:cBhvr>
                                    </p:animEffect>
                                    <p:set>
                                      <p:cBhvr>
                                        <p:cTn id="78" dur="1" fill="hold">
                                          <p:stCondLst>
                                            <p:cond delay="499"/>
                                          </p:stCondLst>
                                        </p:cTn>
                                        <p:tgtEl>
                                          <p:spTgt spid="2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0"/>
                                        </p:tgtEl>
                                      </p:cBhvr>
                                    </p:animEffect>
                                    <p:set>
                                      <p:cBhvr>
                                        <p:cTn id="81" dur="1" fill="hold">
                                          <p:stCondLst>
                                            <p:cond delay="499"/>
                                          </p:stCondLst>
                                        </p:cTn>
                                        <p:tgtEl>
                                          <p:spTgt spid="30"/>
                                        </p:tgtEl>
                                        <p:attrNameLst>
                                          <p:attrName>style.visibility</p:attrName>
                                        </p:attrNameLst>
                                      </p:cBhvr>
                                      <p:to>
                                        <p:strVal val="hidden"/>
                                      </p:to>
                                    </p:set>
                                  </p:childTnLst>
                                </p:cTn>
                              </p:par>
                              <p:par>
                                <p:cTn id="82" presetID="10" presetClass="exit" presetSubtype="0" fill="hold" nodeType="with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19"/>
                                        </p:tgtEl>
                                      </p:cBhvr>
                                    </p:animEffect>
                                    <p:set>
                                      <p:cBhvr>
                                        <p:cTn id="90" dur="1" fill="hold">
                                          <p:stCondLst>
                                            <p:cond delay="499"/>
                                          </p:stCondLst>
                                        </p:cTn>
                                        <p:tgtEl>
                                          <p:spTgt spid="19"/>
                                        </p:tgtEl>
                                        <p:attrNameLst>
                                          <p:attrName>style.visibility</p:attrName>
                                        </p:attrNameLst>
                                      </p:cBhvr>
                                      <p:to>
                                        <p:strVal val="hidden"/>
                                      </p:to>
                                    </p:set>
                                  </p:childTnLst>
                                </p:cTn>
                              </p:par>
                              <p:par>
                                <p:cTn id="91" presetID="10" presetClass="exit" presetSubtype="0" fill="hold"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20"/>
                                        </p:tgtEl>
                                      </p:cBhvr>
                                    </p:animEffect>
                                    <p:set>
                                      <p:cBhvr>
                                        <p:cTn id="96" dur="1" fill="hold">
                                          <p:stCondLst>
                                            <p:cond delay="499"/>
                                          </p:stCondLst>
                                        </p:cTn>
                                        <p:tgtEl>
                                          <p:spTgt spid="20"/>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31"/>
                                        </p:tgtEl>
                                      </p:cBhvr>
                                    </p:animEffect>
                                    <p:set>
                                      <p:cBhvr>
                                        <p:cTn id="99" dur="1" fill="hold">
                                          <p:stCondLst>
                                            <p:cond delay="499"/>
                                          </p:stCondLst>
                                        </p:cTn>
                                        <p:tgtEl>
                                          <p:spTgt spid="31"/>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28"/>
                                        </p:tgtEl>
                                      </p:cBhvr>
                                    </p:animEffect>
                                    <p:set>
                                      <p:cBhvr>
                                        <p:cTn id="102" dur="1" fill="hold">
                                          <p:stCondLst>
                                            <p:cond delay="499"/>
                                          </p:stCondLst>
                                        </p:cTn>
                                        <p:tgtEl>
                                          <p:spTgt spid="28"/>
                                        </p:tgtEl>
                                        <p:attrNameLst>
                                          <p:attrName>style.visibility</p:attrName>
                                        </p:attrNameLst>
                                      </p:cBhvr>
                                      <p:to>
                                        <p:strVal val="hidden"/>
                                      </p:to>
                                    </p:set>
                                  </p:childTnLst>
                                </p:cTn>
                              </p:par>
                              <p:par>
                                <p:cTn id="103" presetID="10" presetClass="exit" presetSubtype="0" fill="hold" grpId="1" nodeType="withEffect">
                                  <p:stCondLst>
                                    <p:cond delay="0"/>
                                  </p:stCondLst>
                                  <p:childTnLst>
                                    <p:animEffect transition="out" filter="fade">
                                      <p:cBhvr>
                                        <p:cTn id="104" dur="500"/>
                                        <p:tgtEl>
                                          <p:spTgt spid="12"/>
                                        </p:tgtEl>
                                      </p:cBhvr>
                                    </p:animEffect>
                                    <p:set>
                                      <p:cBhvr>
                                        <p:cTn id="105" dur="1" fill="hold">
                                          <p:stCondLst>
                                            <p:cond delay="499"/>
                                          </p:stCondLst>
                                        </p:cTn>
                                        <p:tgtEl>
                                          <p:spTgt spid="12"/>
                                        </p:tgtEl>
                                        <p:attrNameLst>
                                          <p:attrName>style.visibility</p:attrName>
                                        </p:attrNameLst>
                                      </p:cBhvr>
                                      <p:to>
                                        <p:strVal val="hidden"/>
                                      </p:to>
                                    </p:set>
                                  </p:childTnLst>
                                </p:cTn>
                              </p:par>
                            </p:childTnLst>
                          </p:cTn>
                        </p:par>
                        <p:par>
                          <p:cTn id="106" fill="hold">
                            <p:stCondLst>
                              <p:cond delay="500"/>
                            </p:stCondLst>
                            <p:childTnLst>
                              <p:par>
                                <p:cTn id="107" presetID="10" presetClass="entr" presetSubtype="0" fill="hold" nodeType="afterEffect">
                                  <p:stCondLst>
                                    <p:cond delay="0"/>
                                  </p:stCondLst>
                                  <p:childTnLst>
                                    <p:set>
                                      <p:cBhvr>
                                        <p:cTn id="108" dur="1" fill="hold">
                                          <p:stCondLst>
                                            <p:cond delay="0"/>
                                          </p:stCondLst>
                                        </p:cTn>
                                        <p:tgtEl>
                                          <p:spTgt spid="150531"/>
                                        </p:tgtEl>
                                        <p:attrNameLst>
                                          <p:attrName>style.visibility</p:attrName>
                                        </p:attrNameLst>
                                      </p:cBhvr>
                                      <p:to>
                                        <p:strVal val="visible"/>
                                      </p:to>
                                    </p:set>
                                    <p:animEffect transition="in" filter="fade">
                                      <p:cBhvr>
                                        <p:cTn id="109" dur="500"/>
                                        <p:tgtEl>
                                          <p:spTgt spid="150531"/>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animBg="1"/>
      <p:bldP spid="12" grpId="1" animBg="1"/>
      <p:bldP spid="20" grpId="0" animBg="1"/>
      <p:bldP spid="20" grpId="1" animBg="1"/>
      <p:bldP spid="28" grpId="0" animBg="1"/>
      <p:bldP spid="28" grpId="1" animBg="1"/>
      <p:bldP spid="31" grpId="0" animBg="1"/>
      <p:bldP spid="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for optical flow</a:t>
            </a:r>
            <a:endParaRPr lang="en-US" dirty="0"/>
          </a:p>
        </p:txBody>
      </p:sp>
      <p:sp>
        <p:nvSpPr>
          <p:cNvPr id="3" name="Content Placeholder 2"/>
          <p:cNvSpPr>
            <a:spLocks noGrp="1"/>
          </p:cNvSpPr>
          <p:nvPr>
            <p:ph sz="half" idx="1"/>
          </p:nvPr>
        </p:nvSpPr>
        <p:spPr/>
        <p:txBody>
          <a:bodyPr/>
          <a:lstStyle/>
          <a:p>
            <a:r>
              <a:rPr lang="en-US" sz="3200" dirty="0" smtClean="0"/>
              <a:t>Lucas-</a:t>
            </a:r>
            <a:r>
              <a:rPr lang="en-US" sz="3200" dirty="0" err="1" smtClean="0"/>
              <a:t>Kanade</a:t>
            </a:r>
            <a:endParaRPr lang="en-US" sz="3200" dirty="0" smtClean="0"/>
          </a:p>
          <a:p>
            <a:r>
              <a:rPr lang="en-US" sz="3200" dirty="0" smtClean="0"/>
              <a:t>Horn-</a:t>
            </a:r>
            <a:r>
              <a:rPr lang="en-US" sz="3200" dirty="0" err="1" smtClean="0"/>
              <a:t>Schunck</a:t>
            </a:r>
            <a:endParaRPr lang="en-US" sz="3200" dirty="0" smtClean="0"/>
          </a:p>
          <a:p>
            <a:r>
              <a:rPr lang="en-US" sz="3200" dirty="0" smtClean="0"/>
              <a:t>Robust estimation</a:t>
            </a:r>
          </a:p>
          <a:p>
            <a:r>
              <a:rPr lang="en-US" sz="3200" dirty="0" smtClean="0"/>
              <a:t>RANSAC</a:t>
            </a:r>
          </a:p>
          <a:p>
            <a:r>
              <a:rPr lang="en-US" sz="3200" dirty="0" smtClean="0"/>
              <a:t>Multiple resolution</a:t>
            </a:r>
          </a:p>
        </p:txBody>
      </p:sp>
      <p:sp>
        <p:nvSpPr>
          <p:cNvPr id="4" name="Content Placeholder 3"/>
          <p:cNvSpPr>
            <a:spLocks noGrp="1"/>
          </p:cNvSpPr>
          <p:nvPr>
            <p:ph sz="half" idx="2"/>
          </p:nvPr>
        </p:nvSpPr>
        <p:spPr/>
        <p:txBody>
          <a:bodyPr/>
          <a:lstStyle/>
          <a:p>
            <a:r>
              <a:rPr lang="en-US" sz="3200" dirty="0" smtClean="0"/>
              <a:t>Parametric</a:t>
            </a:r>
          </a:p>
          <a:p>
            <a:r>
              <a:rPr lang="en-US" sz="3200" dirty="0" smtClean="0"/>
              <a:t>Piecewise smooth</a:t>
            </a:r>
          </a:p>
          <a:p>
            <a:r>
              <a:rPr lang="en-US" sz="3200" dirty="0" smtClean="0"/>
              <a:t>Segmentation</a:t>
            </a:r>
          </a:p>
          <a:p>
            <a:r>
              <a:rPr lang="en-US" sz="3200" dirty="0" smtClean="0"/>
              <a:t>LK meets HS</a:t>
            </a:r>
          </a:p>
          <a:p>
            <a:r>
              <a:rPr lang="en-US" sz="3200" dirty="0" smtClean="0"/>
              <a:t>……</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Techniques for motion from blur</a:t>
            </a:r>
            <a:endParaRPr lang="en-US" dirty="0"/>
          </a:p>
        </p:txBody>
      </p:sp>
      <p:sp>
        <p:nvSpPr>
          <p:cNvPr id="3" name="Content Placeholder 2"/>
          <p:cNvSpPr>
            <a:spLocks noGrp="1"/>
          </p:cNvSpPr>
          <p:nvPr>
            <p:ph sz="half" idx="1"/>
          </p:nvPr>
        </p:nvSpPr>
        <p:spPr/>
        <p:txBody>
          <a:bodyPr/>
          <a:lstStyle/>
          <a:p>
            <a:r>
              <a:rPr lang="en-US" sz="3200" dirty="0" smtClean="0"/>
              <a:t>Lucas-</a:t>
            </a:r>
            <a:r>
              <a:rPr lang="en-US" sz="3200" dirty="0" err="1" smtClean="0"/>
              <a:t>Kanade</a:t>
            </a:r>
            <a:endParaRPr lang="en-US" sz="3200" dirty="0" smtClean="0"/>
          </a:p>
          <a:p>
            <a:r>
              <a:rPr lang="en-US" sz="3200" dirty="0" smtClean="0">
                <a:solidFill>
                  <a:srgbClr val="FF01FF"/>
                </a:solidFill>
              </a:rPr>
              <a:t>Horn-</a:t>
            </a:r>
            <a:r>
              <a:rPr lang="en-US" sz="3200" dirty="0" err="1" smtClean="0">
                <a:solidFill>
                  <a:srgbClr val="FF01FF"/>
                </a:solidFill>
              </a:rPr>
              <a:t>Schunck</a:t>
            </a:r>
            <a:endParaRPr lang="en-US" sz="3200" dirty="0" smtClean="0">
              <a:solidFill>
                <a:srgbClr val="FF01FF"/>
              </a:solidFill>
            </a:endParaRPr>
          </a:p>
          <a:p>
            <a:r>
              <a:rPr lang="en-US" sz="3200" dirty="0" smtClean="0"/>
              <a:t>Robust estimation</a:t>
            </a:r>
          </a:p>
          <a:p>
            <a:r>
              <a:rPr lang="en-US" sz="3200" dirty="0" smtClean="0">
                <a:solidFill>
                  <a:srgbClr val="FF01FF"/>
                </a:solidFill>
              </a:rPr>
              <a:t>RANSAC</a:t>
            </a:r>
          </a:p>
          <a:p>
            <a:r>
              <a:rPr lang="en-US" sz="3200" dirty="0" smtClean="0"/>
              <a:t>Multiple resolution</a:t>
            </a:r>
          </a:p>
        </p:txBody>
      </p:sp>
      <p:sp>
        <p:nvSpPr>
          <p:cNvPr id="4" name="Content Placeholder 3"/>
          <p:cNvSpPr>
            <a:spLocks noGrp="1"/>
          </p:cNvSpPr>
          <p:nvPr>
            <p:ph sz="half" idx="2"/>
          </p:nvPr>
        </p:nvSpPr>
        <p:spPr/>
        <p:txBody>
          <a:bodyPr/>
          <a:lstStyle/>
          <a:p>
            <a:r>
              <a:rPr lang="en-US" sz="3200" dirty="0" smtClean="0">
                <a:solidFill>
                  <a:srgbClr val="FF01FF"/>
                </a:solidFill>
              </a:rPr>
              <a:t>Parametric</a:t>
            </a:r>
          </a:p>
          <a:p>
            <a:r>
              <a:rPr lang="en-US" sz="3200" dirty="0" smtClean="0"/>
              <a:t>Piecewise smooth</a:t>
            </a:r>
          </a:p>
          <a:p>
            <a:r>
              <a:rPr lang="en-US" sz="3200" dirty="0" smtClean="0">
                <a:solidFill>
                  <a:srgbClr val="FF01FF"/>
                </a:solidFill>
              </a:rPr>
              <a:t>Segmentation</a:t>
            </a:r>
          </a:p>
          <a:p>
            <a:r>
              <a:rPr lang="en-US" sz="3200" dirty="0" smtClean="0"/>
              <a:t>LK meets HS</a:t>
            </a:r>
          </a:p>
          <a:p>
            <a:r>
              <a:rPr lang="en-US" sz="3200" dirty="0" smtClean="0"/>
              <a:t>……</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sz="6000" dirty="0" smtClean="0"/>
              <a:t>Tasks</a:t>
            </a:r>
            <a:endParaRPr lang="en-US" sz="6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9" name="Picture 5" descr="E:\BlurCode\images\cubics\b16.bmp"/>
          <p:cNvPicPr>
            <a:picLocks noChangeAspect="1" noChangeArrowheads="1"/>
          </p:cNvPicPr>
          <p:nvPr/>
        </p:nvPicPr>
        <p:blipFill>
          <a:blip r:embed="rId3"/>
          <a:srcRect/>
          <a:stretch>
            <a:fillRect/>
          </a:stretch>
        </p:blipFill>
        <p:spPr bwMode="auto">
          <a:xfrm>
            <a:off x="4876799" y="3620869"/>
            <a:ext cx="3276601" cy="2337990"/>
          </a:xfrm>
          <a:prstGeom prst="rect">
            <a:avLst/>
          </a:prstGeom>
          <a:noFill/>
        </p:spPr>
      </p:pic>
      <p:pic>
        <p:nvPicPr>
          <p:cNvPr id="10" name="Picture 3" descr="E:\BlurCode\images\syn\16\aff4_syn_triangle_10.bmp"/>
          <p:cNvPicPr>
            <a:picLocks noChangeAspect="1" noChangeArrowheads="1"/>
          </p:cNvPicPr>
          <p:nvPr/>
        </p:nvPicPr>
        <p:blipFill>
          <a:blip r:embed="rId4"/>
          <a:srcRect/>
          <a:stretch>
            <a:fillRect/>
          </a:stretch>
        </p:blipFill>
        <p:spPr bwMode="auto">
          <a:xfrm>
            <a:off x="1295400" y="3168472"/>
            <a:ext cx="2257425" cy="3017242"/>
          </a:xfrm>
          <a:prstGeom prst="rect">
            <a:avLst/>
          </a:prstGeom>
          <a:noFill/>
          <a:ln w="9525">
            <a:noFill/>
            <a:miter lim="800000"/>
            <a:headEnd/>
            <a:tailEnd/>
          </a:ln>
        </p:spPr>
      </p:pic>
      <p:sp>
        <p:nvSpPr>
          <p:cNvPr id="11" name="TextBox 10"/>
          <p:cNvSpPr txBox="1"/>
          <p:nvPr/>
        </p:nvSpPr>
        <p:spPr>
          <a:xfrm>
            <a:off x="1066800" y="2652713"/>
            <a:ext cx="2681183" cy="369332"/>
          </a:xfrm>
          <a:prstGeom prst="rect">
            <a:avLst/>
          </a:prstGeom>
          <a:noFill/>
        </p:spPr>
        <p:txBody>
          <a:bodyPr wrap="none" rtlCol="0">
            <a:spAutoFit/>
          </a:bodyPr>
          <a:lstStyle/>
          <a:p>
            <a:r>
              <a:rPr lang="en-US" dirty="0" smtClean="0"/>
              <a:t>Global affine motion blur</a:t>
            </a:r>
            <a:endParaRPr lang="en-US" dirty="0"/>
          </a:p>
        </p:txBody>
      </p:sp>
      <p:sp>
        <p:nvSpPr>
          <p:cNvPr id="12" name="TextBox 11"/>
          <p:cNvSpPr txBox="1"/>
          <p:nvPr/>
        </p:nvSpPr>
        <p:spPr>
          <a:xfrm>
            <a:off x="5007129" y="3059668"/>
            <a:ext cx="3070071" cy="369332"/>
          </a:xfrm>
          <a:prstGeom prst="rect">
            <a:avLst/>
          </a:prstGeom>
          <a:noFill/>
        </p:spPr>
        <p:txBody>
          <a:bodyPr wrap="none" rtlCol="0">
            <a:spAutoFit/>
          </a:bodyPr>
          <a:lstStyle/>
          <a:p>
            <a:r>
              <a:rPr lang="en-US" dirty="0" smtClean="0"/>
              <a:t>Global rotational motion blur</a:t>
            </a:r>
            <a:endParaRPr lang="en-US" dirty="0"/>
          </a:p>
        </p:txBody>
      </p:sp>
      <p:sp>
        <p:nvSpPr>
          <p:cNvPr id="13" name="TextBox 12"/>
          <p:cNvSpPr txBox="1"/>
          <p:nvPr/>
        </p:nvSpPr>
        <p:spPr>
          <a:xfrm>
            <a:off x="890096" y="6185714"/>
            <a:ext cx="3300904" cy="646331"/>
          </a:xfrm>
          <a:prstGeom prst="rect">
            <a:avLst/>
          </a:prstGeom>
          <a:noFill/>
        </p:spPr>
        <p:txBody>
          <a:bodyPr wrap="none" rtlCol="0">
            <a:spAutoFit/>
          </a:bodyPr>
          <a:lstStyle/>
          <a:p>
            <a:r>
              <a:rPr lang="en-US" dirty="0" smtClean="0"/>
              <a:t>Multiple blur model estimation </a:t>
            </a:r>
          </a:p>
          <a:p>
            <a:pPr algn="ctr"/>
            <a:r>
              <a:rPr lang="en-US" dirty="0" smtClean="0"/>
              <a:t>and segmentation</a:t>
            </a:r>
          </a:p>
        </p:txBody>
      </p:sp>
      <p:sp>
        <p:nvSpPr>
          <p:cNvPr id="14" name="TextBox 13"/>
          <p:cNvSpPr txBox="1"/>
          <p:nvPr/>
        </p:nvSpPr>
        <p:spPr>
          <a:xfrm>
            <a:off x="5257800" y="5983069"/>
            <a:ext cx="2595582" cy="646331"/>
          </a:xfrm>
          <a:prstGeom prst="rect">
            <a:avLst/>
          </a:prstGeom>
          <a:noFill/>
        </p:spPr>
        <p:txBody>
          <a:bodyPr wrap="none" rtlCol="0">
            <a:spAutoFit/>
          </a:bodyPr>
          <a:lstStyle/>
          <a:p>
            <a:r>
              <a:rPr lang="en-US" dirty="0" smtClean="0"/>
              <a:t>Non-parametric motion </a:t>
            </a:r>
          </a:p>
          <a:p>
            <a:pPr algn="ctr"/>
            <a:r>
              <a:rPr lang="en-US" dirty="0" smtClean="0"/>
              <a:t>field estimation</a:t>
            </a:r>
            <a:endParaRPr lang="en-US" dirty="0"/>
          </a:p>
        </p:txBody>
      </p:sp>
      <p:pic>
        <p:nvPicPr>
          <p:cNvPr id="123911" name="Picture 7" descr="E:\BlurCode\images\syn\aff4_syn2_20.bmp"/>
          <p:cNvPicPr>
            <a:picLocks noChangeAspect="1" noChangeArrowheads="1"/>
          </p:cNvPicPr>
          <p:nvPr/>
        </p:nvPicPr>
        <p:blipFill>
          <a:blip r:embed="rId5"/>
          <a:srcRect/>
          <a:stretch>
            <a:fillRect/>
          </a:stretch>
        </p:blipFill>
        <p:spPr bwMode="auto">
          <a:xfrm>
            <a:off x="1116086" y="762000"/>
            <a:ext cx="2770114" cy="1890713"/>
          </a:xfrm>
          <a:prstGeom prst="rect">
            <a:avLst/>
          </a:prstGeom>
          <a:noFill/>
        </p:spPr>
      </p:pic>
      <p:pic>
        <p:nvPicPr>
          <p:cNvPr id="123912" name="Picture 8" descr="E:\BlurCode\images\syn\rot5.bmp"/>
          <p:cNvPicPr>
            <a:picLocks noChangeAspect="1" noChangeArrowheads="1"/>
          </p:cNvPicPr>
          <p:nvPr/>
        </p:nvPicPr>
        <p:blipFill>
          <a:blip r:embed="rId6"/>
          <a:srcRect/>
          <a:stretch>
            <a:fillRect/>
          </a:stretch>
        </p:blipFill>
        <p:spPr bwMode="auto">
          <a:xfrm>
            <a:off x="5486400" y="668864"/>
            <a:ext cx="2079471" cy="25072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3911"/>
                                        </p:tgtEl>
                                        <p:attrNameLst>
                                          <p:attrName>style.visibility</p:attrName>
                                        </p:attrNameLst>
                                      </p:cBhvr>
                                      <p:to>
                                        <p:strVal val="visible"/>
                                      </p:to>
                                    </p:set>
                                    <p:animEffect transition="in" filter="fade">
                                      <p:cBhvr>
                                        <p:cTn id="7" dur="500"/>
                                        <p:tgtEl>
                                          <p:spTgt spid="1239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3912"/>
                                        </p:tgtEl>
                                        <p:attrNameLst>
                                          <p:attrName>style.visibility</p:attrName>
                                        </p:attrNameLst>
                                      </p:cBhvr>
                                      <p:to>
                                        <p:strVal val="visible"/>
                                      </p:to>
                                    </p:set>
                                    <p:animEffect transition="in" filter="fade">
                                      <p:cBhvr>
                                        <p:cTn id="15" dur="500"/>
                                        <p:tgtEl>
                                          <p:spTgt spid="1239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23909"/>
                                        </p:tgtEl>
                                        <p:attrNameLst>
                                          <p:attrName>style.visibility</p:attrName>
                                        </p:attrNameLst>
                                      </p:cBhvr>
                                      <p:to>
                                        <p:strVal val="visible"/>
                                      </p:to>
                                    </p:set>
                                    <p:animEffect transition="in" filter="fade">
                                      <p:cBhvr>
                                        <p:cTn id="31" dur="500"/>
                                        <p:tgtEl>
                                          <p:spTgt spid="12390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dirty="0" smtClean="0"/>
              <a:t>Experiments – affine motion</a:t>
            </a:r>
          </a:p>
        </p:txBody>
      </p:sp>
      <p:pic>
        <p:nvPicPr>
          <p:cNvPr id="34819" name="Picture 1" descr="E:\BlurCode\report\figures\real_aff_rot\raff_c12\c12.bmp"/>
          <p:cNvPicPr>
            <a:picLocks noChangeAspect="1" noChangeArrowheads="1"/>
          </p:cNvPicPr>
          <p:nvPr/>
        </p:nvPicPr>
        <p:blipFill>
          <a:blip r:embed="rId3"/>
          <a:srcRect/>
          <a:stretch>
            <a:fillRect/>
          </a:stretch>
        </p:blipFill>
        <p:spPr bwMode="auto">
          <a:xfrm>
            <a:off x="2770188" y="1828800"/>
            <a:ext cx="3630612" cy="3657600"/>
          </a:xfrm>
          <a:prstGeom prst="rect">
            <a:avLst/>
          </a:prstGeom>
          <a:noFill/>
          <a:ln w="9525">
            <a:solidFill>
              <a:srgbClr val="FFFF00"/>
            </a:solidFill>
            <a:miter lim="800000"/>
            <a:headEnd/>
            <a:tailEnd/>
          </a:ln>
        </p:spPr>
      </p:pic>
      <p:pic>
        <p:nvPicPr>
          <p:cNvPr id="94210" name="Picture 2"/>
          <p:cNvPicPr>
            <a:picLocks noChangeAspect="1" noChangeArrowheads="1"/>
          </p:cNvPicPr>
          <p:nvPr/>
        </p:nvPicPr>
        <p:blipFill>
          <a:blip r:embed="rId4"/>
          <a:srcRect/>
          <a:stretch>
            <a:fillRect/>
          </a:stretch>
        </p:blipFill>
        <p:spPr bwMode="auto">
          <a:xfrm>
            <a:off x="2767423" y="1828800"/>
            <a:ext cx="3633377" cy="3657600"/>
          </a:xfrm>
          <a:prstGeom prst="rect">
            <a:avLst/>
          </a:prstGeom>
          <a:noFill/>
          <a:ln w="9525">
            <a:solidFill>
              <a:srgbClr val="FFFF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10"/>
                                        </p:tgtEl>
                                        <p:attrNameLst>
                                          <p:attrName>style.visibility</p:attrName>
                                        </p:attrNameLst>
                                      </p:cBhvr>
                                      <p:to>
                                        <p:strVal val="visible"/>
                                      </p:to>
                                    </p:set>
                                    <p:animEffect transition="in" filter="fade">
                                      <p:cBhvr>
                                        <p:cTn id="7" dur="500"/>
                                        <p:tgtEl>
                                          <p:spTgt spid="94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74638"/>
            <a:ext cx="8686800" cy="1143000"/>
          </a:xfrm>
        </p:spPr>
        <p:txBody>
          <a:bodyPr/>
          <a:lstStyle/>
          <a:p>
            <a:pPr eaLnBrk="1" hangingPunct="1"/>
            <a:r>
              <a:rPr lang="en-US" dirty="0" smtClean="0"/>
              <a:t>Experiments – rotational motion</a:t>
            </a:r>
          </a:p>
        </p:txBody>
      </p:sp>
      <p:pic>
        <p:nvPicPr>
          <p:cNvPr id="35843" name="Picture 5" descr="E:\BlurCode\report\figures\real_aff_rot\rrot_n7\n7.bmp"/>
          <p:cNvPicPr>
            <a:picLocks noChangeAspect="1" noChangeArrowheads="1"/>
          </p:cNvPicPr>
          <p:nvPr/>
        </p:nvPicPr>
        <p:blipFill>
          <a:blip r:embed="rId3"/>
          <a:srcRect/>
          <a:stretch>
            <a:fillRect/>
          </a:stretch>
        </p:blipFill>
        <p:spPr bwMode="auto">
          <a:xfrm>
            <a:off x="1447800" y="1752600"/>
            <a:ext cx="6454775" cy="2743200"/>
          </a:xfrm>
          <a:prstGeom prst="rect">
            <a:avLst/>
          </a:prstGeom>
          <a:noFill/>
          <a:ln w="9525">
            <a:solidFill>
              <a:srgbClr val="FFFF00"/>
            </a:solidFill>
            <a:miter lim="800000"/>
            <a:headEnd/>
            <a:tailEnd/>
          </a:ln>
        </p:spPr>
      </p:pic>
      <p:pic>
        <p:nvPicPr>
          <p:cNvPr id="92161" name="Picture 1" descr="C:\Documents and Settings\Capid\Desktop\f.bmp"/>
          <p:cNvPicPr>
            <a:picLocks noChangeAspect="1" noChangeArrowheads="1"/>
          </p:cNvPicPr>
          <p:nvPr/>
        </p:nvPicPr>
        <p:blipFill>
          <a:blip r:embed="rId4"/>
          <a:srcRect/>
          <a:stretch>
            <a:fillRect/>
          </a:stretch>
        </p:blipFill>
        <p:spPr bwMode="auto">
          <a:xfrm>
            <a:off x="1447800" y="1752600"/>
            <a:ext cx="6454588" cy="2743200"/>
          </a:xfrm>
          <a:prstGeom prst="rect">
            <a:avLst/>
          </a:prstGeom>
          <a:noFill/>
          <a:ln>
            <a:solidFill>
              <a:srgbClr val="FFFF00"/>
            </a:solidFill>
          </a:ln>
        </p:spPr>
      </p:pic>
      <p:pic>
        <p:nvPicPr>
          <p:cNvPr id="92163" name="Picture 3"/>
          <p:cNvPicPr>
            <a:picLocks noChangeAspect="1" noChangeArrowheads="1"/>
          </p:cNvPicPr>
          <p:nvPr/>
        </p:nvPicPr>
        <p:blipFill>
          <a:blip r:embed="rId5"/>
          <a:srcRect/>
          <a:stretch>
            <a:fillRect/>
          </a:stretch>
        </p:blipFill>
        <p:spPr bwMode="auto">
          <a:xfrm>
            <a:off x="1447800" y="1752600"/>
            <a:ext cx="6454588" cy="2743200"/>
          </a:xfrm>
          <a:prstGeom prst="rect">
            <a:avLst/>
          </a:prstGeom>
          <a:noFill/>
          <a:ln w="9525">
            <a:solidFill>
              <a:srgbClr val="FFFF00"/>
            </a:solidFill>
            <a:miter lim="800000"/>
            <a:headEnd/>
            <a:tailEnd/>
          </a:ln>
          <a:effectLst/>
        </p:spPr>
      </p:pic>
      <p:pic>
        <p:nvPicPr>
          <p:cNvPr id="92164" name="Picture 4"/>
          <p:cNvPicPr>
            <a:picLocks noChangeAspect="1" noChangeArrowheads="1"/>
          </p:cNvPicPr>
          <p:nvPr/>
        </p:nvPicPr>
        <p:blipFill>
          <a:blip r:embed="rId6"/>
          <a:srcRect/>
          <a:stretch>
            <a:fillRect/>
          </a:stretch>
        </p:blipFill>
        <p:spPr bwMode="auto">
          <a:xfrm>
            <a:off x="4800600" y="4648200"/>
            <a:ext cx="1828800" cy="1828800"/>
          </a:xfrm>
          <a:prstGeom prst="rect">
            <a:avLst/>
          </a:prstGeom>
          <a:noFill/>
          <a:ln w="9525">
            <a:noFill/>
            <a:miter lim="800000"/>
            <a:headEnd/>
            <a:tailEnd/>
          </a:ln>
          <a:effectLst/>
        </p:spPr>
      </p:pic>
      <p:pic>
        <p:nvPicPr>
          <p:cNvPr id="92165" name="Picture 5"/>
          <p:cNvPicPr>
            <a:picLocks noChangeAspect="1" noChangeArrowheads="1"/>
          </p:cNvPicPr>
          <p:nvPr/>
        </p:nvPicPr>
        <p:blipFill>
          <a:blip r:embed="rId7"/>
          <a:srcRect/>
          <a:stretch>
            <a:fillRect/>
          </a:stretch>
        </p:blipFill>
        <p:spPr bwMode="auto">
          <a:xfrm>
            <a:off x="2743200" y="4648200"/>
            <a:ext cx="1828800" cy="1828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61"/>
                                        </p:tgtEl>
                                        <p:attrNameLst>
                                          <p:attrName>style.visibility</p:attrName>
                                        </p:attrNameLst>
                                      </p:cBhvr>
                                      <p:to>
                                        <p:strVal val="visible"/>
                                      </p:to>
                                    </p:set>
                                    <p:animEffect transition="in" filter="fade">
                                      <p:cBhvr>
                                        <p:cTn id="7" dur="500"/>
                                        <p:tgtEl>
                                          <p:spTgt spid="921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63"/>
                                        </p:tgtEl>
                                        <p:attrNameLst>
                                          <p:attrName>style.visibility</p:attrName>
                                        </p:attrNameLst>
                                      </p:cBhvr>
                                      <p:to>
                                        <p:strVal val="visible"/>
                                      </p:to>
                                    </p:set>
                                    <p:animEffect transition="in" filter="fade">
                                      <p:cBhvr>
                                        <p:cTn id="12" dur="500"/>
                                        <p:tgtEl>
                                          <p:spTgt spid="9216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2165"/>
                                        </p:tgtEl>
                                        <p:attrNameLst>
                                          <p:attrName>style.visibility</p:attrName>
                                        </p:attrNameLst>
                                      </p:cBhvr>
                                      <p:to>
                                        <p:strVal val="visible"/>
                                      </p:to>
                                    </p:set>
                                    <p:animEffect transition="in" filter="fade">
                                      <p:cBhvr>
                                        <p:cTn id="16" dur="500"/>
                                        <p:tgtEl>
                                          <p:spTgt spid="92165"/>
                                        </p:tgtEl>
                                      </p:cBhvr>
                                    </p:animEffect>
                                  </p:childTnLst>
                                </p:cTn>
                              </p:par>
                              <p:par>
                                <p:cTn id="17" presetID="10" presetClass="entr" presetSubtype="0" fill="hold" nodeType="withEffect">
                                  <p:stCondLst>
                                    <p:cond delay="0"/>
                                  </p:stCondLst>
                                  <p:childTnLst>
                                    <p:set>
                                      <p:cBhvr>
                                        <p:cTn id="18" dur="1" fill="hold">
                                          <p:stCondLst>
                                            <p:cond delay="0"/>
                                          </p:stCondLst>
                                        </p:cTn>
                                        <p:tgtEl>
                                          <p:spTgt spid="92164"/>
                                        </p:tgtEl>
                                        <p:attrNameLst>
                                          <p:attrName>style.visibility</p:attrName>
                                        </p:attrNameLst>
                                      </p:cBhvr>
                                      <p:to>
                                        <p:strVal val="visible"/>
                                      </p:to>
                                    </p:set>
                                    <p:animEffect transition="in" filter="fade">
                                      <p:cBhvr>
                                        <p:cTn id="19" dur="500"/>
                                        <p:tgtEl>
                                          <p:spTgt spid="92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13"/>
          <p:cNvSpPr/>
          <p:nvPr/>
        </p:nvSpPr>
        <p:spPr>
          <a:xfrm>
            <a:off x="6705600" y="2362200"/>
            <a:ext cx="609600" cy="1295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4463" name="Picture 15"/>
          <p:cNvPicPr>
            <a:picLocks noChangeAspect="1" noChangeArrowheads="1"/>
          </p:cNvPicPr>
          <p:nvPr/>
        </p:nvPicPr>
        <p:blipFill>
          <a:blip r:embed="rId3"/>
          <a:srcRect/>
          <a:stretch>
            <a:fillRect/>
          </a:stretch>
        </p:blipFill>
        <p:spPr bwMode="auto">
          <a:xfrm>
            <a:off x="304800" y="685800"/>
            <a:ext cx="1020763" cy="1020763"/>
          </a:xfrm>
          <a:prstGeom prst="rect">
            <a:avLst/>
          </a:prstGeom>
          <a:noFill/>
          <a:ln w="9525">
            <a:noFill/>
            <a:miter lim="800000"/>
            <a:headEnd/>
            <a:tailEnd/>
          </a:ln>
        </p:spPr>
      </p:pic>
      <p:pic>
        <p:nvPicPr>
          <p:cNvPr id="104458" name="Picture 10" descr="http://vision.middlebury.edu/flow/eval/imgs/1GTF/Army/flow10.jpg"/>
          <p:cNvPicPr>
            <a:picLocks noChangeAspect="1" noChangeArrowheads="1"/>
          </p:cNvPicPr>
          <p:nvPr/>
        </p:nvPicPr>
        <p:blipFill>
          <a:blip r:embed="rId4"/>
          <a:srcRect/>
          <a:stretch>
            <a:fillRect/>
          </a:stretch>
        </p:blipFill>
        <p:spPr bwMode="auto">
          <a:xfrm>
            <a:off x="5638800" y="3733800"/>
            <a:ext cx="2754998" cy="1828800"/>
          </a:xfrm>
          <a:prstGeom prst="rect">
            <a:avLst/>
          </a:prstGeom>
          <a:ln>
            <a:noFill/>
          </a:ln>
          <a:effectLst>
            <a:outerShdw blurRad="292100" dist="139700" dir="2700000" algn="tl" rotWithShape="0">
              <a:srgbClr val="333333">
                <a:alpha val="65000"/>
              </a:srgbClr>
            </a:outerShdw>
          </a:effectLst>
        </p:spPr>
      </p:pic>
      <p:pic>
        <p:nvPicPr>
          <p:cNvPr id="104452" name="Picture 4" descr="E:\BlurCode\Presentation\ccc.png"/>
          <p:cNvPicPr>
            <a:picLocks noChangeAspect="1" noChangeArrowheads="1"/>
          </p:cNvPicPr>
          <p:nvPr/>
        </p:nvPicPr>
        <p:blipFill>
          <a:blip r:embed="rId5"/>
          <a:srcRect/>
          <a:stretch>
            <a:fillRect/>
          </a:stretch>
        </p:blipFill>
        <p:spPr bwMode="auto">
          <a:xfrm>
            <a:off x="533400" y="3733800"/>
            <a:ext cx="2752626" cy="1828800"/>
          </a:xfrm>
          <a:prstGeom prst="rect">
            <a:avLst/>
          </a:prstGeom>
          <a:ln>
            <a:noFill/>
          </a:ln>
          <a:effectLst/>
        </p:spPr>
      </p:pic>
      <p:sp>
        <p:nvSpPr>
          <p:cNvPr id="13" name="TextBox 12"/>
          <p:cNvSpPr txBox="1"/>
          <p:nvPr/>
        </p:nvSpPr>
        <p:spPr>
          <a:xfrm>
            <a:off x="5181600" y="5581471"/>
            <a:ext cx="3581400" cy="1107996"/>
          </a:xfrm>
          <a:prstGeom prst="rect">
            <a:avLst/>
          </a:prstGeom>
          <a:noFill/>
        </p:spPr>
        <p:txBody>
          <a:bodyPr wrap="square">
            <a:spAutoFit/>
          </a:bodyPr>
          <a:lstStyle/>
          <a:p>
            <a:pPr algn="ctr">
              <a:defRPr/>
            </a:pPr>
            <a:r>
              <a:rPr lang="en-US" b="1" dirty="0" smtClean="0">
                <a:solidFill>
                  <a:srgbClr val="FF0000"/>
                </a:solidFill>
                <a:latin typeface="+mj-lt"/>
                <a:hlinkClick r:id="rId6"/>
              </a:rPr>
              <a:t>http</a:t>
            </a:r>
            <a:r>
              <a:rPr lang="en-US" b="1" dirty="0">
                <a:solidFill>
                  <a:srgbClr val="FF0000"/>
                </a:solidFill>
                <a:latin typeface="+mj-lt"/>
                <a:hlinkClick r:id="rId6"/>
              </a:rPr>
              <a:t>://vision.middlebury.edu/flow</a:t>
            </a:r>
            <a:r>
              <a:rPr lang="en-US" b="1" dirty="0" smtClean="0">
                <a:solidFill>
                  <a:srgbClr val="FF0000"/>
                </a:solidFill>
                <a:latin typeface="+mj-lt"/>
                <a:hlinkClick r:id="rId6"/>
              </a:rPr>
              <a:t>/</a:t>
            </a:r>
            <a:endParaRPr lang="en-US" b="1" dirty="0" smtClean="0">
              <a:solidFill>
                <a:srgbClr val="FF0000"/>
              </a:solidFill>
              <a:latin typeface="+mj-lt"/>
            </a:endParaRPr>
          </a:p>
          <a:p>
            <a:pPr algn="ctr">
              <a:defRPr/>
            </a:pPr>
            <a:r>
              <a:rPr lang="en-US" sz="1600" dirty="0" smtClean="0"/>
              <a:t>Baker, </a:t>
            </a:r>
            <a:r>
              <a:rPr lang="en-US" sz="1600" dirty="0" err="1" smtClean="0"/>
              <a:t>Scharstein</a:t>
            </a:r>
            <a:r>
              <a:rPr lang="en-US" sz="1600" dirty="0" smtClean="0"/>
              <a:t>, Lewis, Roth, Black, Szeliski, </a:t>
            </a:r>
            <a:r>
              <a:rPr lang="en-US" sz="1600" i="1" dirty="0" smtClean="0"/>
              <a:t>ICCV’07</a:t>
            </a:r>
          </a:p>
          <a:p>
            <a:pPr algn="ctr">
              <a:defRPr/>
            </a:pPr>
            <a:r>
              <a:rPr lang="en-US" sz="1600" dirty="0" smtClean="0">
                <a:solidFill>
                  <a:srgbClr val="FFFF00"/>
                </a:solidFill>
                <a:latin typeface="Arial" pitchFamily="34" charset="0"/>
                <a:cs typeface="Arial" pitchFamily="34" charset="0"/>
              </a:rPr>
              <a:t>(courtesy to Simon Baker)</a:t>
            </a:r>
            <a:endParaRPr lang="en-US" sz="1600" b="1" dirty="0" smtClean="0">
              <a:solidFill>
                <a:srgbClr val="FFFF00"/>
              </a:solidFill>
              <a:latin typeface="+mj-lt"/>
            </a:endParaRPr>
          </a:p>
        </p:txBody>
      </p:sp>
      <p:pic>
        <p:nvPicPr>
          <p:cNvPr id="104456" name="Picture 8" descr="E:\BlurCode\Presentation\eval-color-allframes\eval-data\Army\frame07.bmp"/>
          <p:cNvPicPr>
            <a:picLocks noChangeAspect="1" noChangeArrowheads="1"/>
          </p:cNvPicPr>
          <p:nvPr/>
        </p:nvPicPr>
        <p:blipFill>
          <a:blip r:embed="rId7" cstate="print"/>
          <a:srcRect/>
          <a:stretch>
            <a:fillRect/>
          </a:stretch>
        </p:blipFill>
        <p:spPr bwMode="auto">
          <a:xfrm>
            <a:off x="2362200" y="661504"/>
            <a:ext cx="1600200" cy="1063607"/>
          </a:xfrm>
          <a:prstGeom prst="rect">
            <a:avLst/>
          </a:prstGeom>
          <a:noFill/>
          <a:ln w="22225">
            <a:solidFill>
              <a:srgbClr val="0F01BF"/>
            </a:solidFill>
          </a:ln>
          <a:scene3d>
            <a:camera prst="isometricOffAxis1Left"/>
            <a:lightRig rig="threePt" dir="t"/>
          </a:scene3d>
        </p:spPr>
      </p:pic>
      <p:cxnSp>
        <p:nvCxnSpPr>
          <p:cNvPr id="51" name="Straight Connector 50"/>
          <p:cNvCxnSpPr/>
          <p:nvPr/>
        </p:nvCxnSpPr>
        <p:spPr>
          <a:xfrm flipV="1">
            <a:off x="1143000" y="609600"/>
            <a:ext cx="762000" cy="381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1143000" y="1219200"/>
            <a:ext cx="762000" cy="3810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1377950" y="1136650"/>
            <a:ext cx="609600" cy="12700"/>
          </a:xfrm>
          <a:prstGeom prst="line">
            <a:avLst/>
          </a:prstGeom>
          <a:ln w="60325">
            <a:solidFill>
              <a:srgbClr val="BE02BE"/>
            </a:solidFill>
          </a:ln>
        </p:spPr>
        <p:style>
          <a:lnRef idx="1">
            <a:schemeClr val="accent1"/>
          </a:lnRef>
          <a:fillRef idx="0">
            <a:schemeClr val="accent1"/>
          </a:fillRef>
          <a:effectRef idx="0">
            <a:schemeClr val="accent1"/>
          </a:effectRef>
          <a:fontRef idx="minor">
            <a:schemeClr val="tx1"/>
          </a:fontRef>
        </p:style>
      </p:cxnSp>
      <p:pic>
        <p:nvPicPr>
          <p:cNvPr id="104459" name="Picture 11" descr="E:\BlurCode\Presentation\ccc_p.png"/>
          <p:cNvPicPr>
            <a:picLocks noChangeAspect="1" noChangeArrowheads="1"/>
          </p:cNvPicPr>
          <p:nvPr/>
        </p:nvPicPr>
        <p:blipFill>
          <a:blip r:embed="rId8"/>
          <a:srcRect/>
          <a:stretch>
            <a:fillRect/>
          </a:stretch>
        </p:blipFill>
        <p:spPr bwMode="auto">
          <a:xfrm>
            <a:off x="1972994" y="4495800"/>
            <a:ext cx="1913206" cy="1554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Right Arrow 8"/>
          <p:cNvSpPr/>
          <p:nvPr/>
        </p:nvSpPr>
        <p:spPr>
          <a:xfrm>
            <a:off x="3886200" y="4343400"/>
            <a:ext cx="1868487" cy="609600"/>
          </a:xfrm>
          <a:prstGeom prst="rightArrow">
            <a:avLst>
              <a:gd name="adj1" fmla="val 5405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FF0000"/>
              </a:solidFill>
            </a:endParaRPr>
          </a:p>
        </p:txBody>
      </p:sp>
      <p:sp>
        <p:nvSpPr>
          <p:cNvPr id="71" name="Rectangle 70"/>
          <p:cNvSpPr/>
          <p:nvPr/>
        </p:nvSpPr>
        <p:spPr>
          <a:xfrm>
            <a:off x="3276600" y="3886200"/>
            <a:ext cx="2401887" cy="461963"/>
          </a:xfrm>
          <a:prstGeom prst="rect">
            <a:avLst/>
          </a:prstGeom>
        </p:spPr>
        <p:txBody>
          <a:bodyPr wrap="none">
            <a:spAutoFit/>
          </a:bodyPr>
          <a:lstStyle/>
          <a:p>
            <a:pPr algn="ctr">
              <a:defRPr/>
            </a:pPr>
            <a:r>
              <a:rPr lang="en-US" sz="2400" b="1" dirty="0">
                <a:solidFill>
                  <a:srgbClr val="FFFF00"/>
                </a:solidFill>
                <a:latin typeface="+mj-lt"/>
              </a:rPr>
              <a:t>Motion from blur</a:t>
            </a:r>
          </a:p>
        </p:txBody>
      </p:sp>
      <p:pic>
        <p:nvPicPr>
          <p:cNvPr id="104460" name="Picture 12" descr="E:\BlurCode\Presentation\ccc.gif"/>
          <p:cNvPicPr>
            <a:picLocks noChangeAspect="1" noChangeArrowheads="1" noCrop="1"/>
          </p:cNvPicPr>
          <p:nvPr/>
        </p:nvPicPr>
        <p:blipFill>
          <a:blip r:embed="rId9"/>
          <a:srcRect/>
          <a:stretch>
            <a:fillRect/>
          </a:stretch>
        </p:blipFill>
        <p:spPr bwMode="auto">
          <a:xfrm>
            <a:off x="5629374" y="381000"/>
            <a:ext cx="2752626" cy="1828800"/>
          </a:xfrm>
          <a:prstGeom prst="rect">
            <a:avLst/>
          </a:prstGeom>
          <a:ln>
            <a:noFill/>
          </a:ln>
          <a:effectLst>
            <a:outerShdw blurRad="292100" dist="139700" dir="2700000" algn="tl" rotWithShape="0">
              <a:srgbClr val="333333">
                <a:alpha val="65000"/>
              </a:srgbClr>
            </a:outerShdw>
          </a:effectLst>
        </p:spPr>
      </p:pic>
      <p:pic>
        <p:nvPicPr>
          <p:cNvPr id="104462" name="Picture 14" descr="E:\BlurCode\Presentation\cccp.gif"/>
          <p:cNvPicPr>
            <a:picLocks noChangeAspect="1" noChangeArrowheads="1" noCrop="1"/>
          </p:cNvPicPr>
          <p:nvPr/>
        </p:nvPicPr>
        <p:blipFill>
          <a:blip r:embed="rId10"/>
          <a:srcRect/>
          <a:stretch>
            <a:fillRect/>
          </a:stretch>
        </p:blipFill>
        <p:spPr bwMode="auto">
          <a:xfrm>
            <a:off x="7078394" y="1143000"/>
            <a:ext cx="1913206" cy="15544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5" name="TextBox 14"/>
          <p:cNvSpPr txBox="1"/>
          <p:nvPr/>
        </p:nvSpPr>
        <p:spPr>
          <a:xfrm>
            <a:off x="5518150" y="2738438"/>
            <a:ext cx="3168650" cy="461962"/>
          </a:xfrm>
          <a:prstGeom prst="rect">
            <a:avLst/>
          </a:prstGeom>
          <a:noFill/>
        </p:spPr>
        <p:txBody>
          <a:bodyPr wrap="none">
            <a:spAutoFit/>
          </a:bodyPr>
          <a:lstStyle/>
          <a:p>
            <a:pPr>
              <a:defRPr/>
            </a:pPr>
            <a:r>
              <a:rPr lang="en-US" sz="2400" b="1" dirty="0">
                <a:latin typeface="+mj-lt"/>
              </a:rPr>
              <a:t>Optical flow estimation</a:t>
            </a:r>
          </a:p>
        </p:txBody>
      </p:sp>
      <p:sp>
        <p:nvSpPr>
          <p:cNvPr id="29" name="TextBox 28"/>
          <p:cNvSpPr txBox="1"/>
          <p:nvPr/>
        </p:nvSpPr>
        <p:spPr>
          <a:xfrm>
            <a:off x="4270659" y="4010561"/>
            <a:ext cx="758541" cy="1323439"/>
          </a:xfrm>
          <a:prstGeom prst="rect">
            <a:avLst/>
          </a:prstGeom>
          <a:noFill/>
        </p:spPr>
        <p:txBody>
          <a:bodyPr wrap="none" rtlCol="0">
            <a:spAutoFit/>
          </a:bodyPr>
          <a:lstStyle/>
          <a:p>
            <a:r>
              <a:rPr lang="en-US" sz="8000" b="1" dirty="0" smtClean="0">
                <a:solidFill>
                  <a:srgbClr val="FF0000"/>
                </a:solidFill>
                <a:latin typeface="Century Gothic" pitchFamily="34" charset="0"/>
              </a:rPr>
              <a:t>?</a:t>
            </a:r>
            <a:endParaRPr lang="en-US" sz="8000" b="1" dirty="0">
              <a:solidFill>
                <a:srgbClr val="FF0000"/>
              </a:solidFill>
              <a:latin typeface="Century Gothic" pitchFamily="34" charset="0"/>
            </a:endParaRPr>
          </a:p>
        </p:txBody>
      </p:sp>
      <p:grpSp>
        <p:nvGrpSpPr>
          <p:cNvPr id="56" name="Group 55"/>
          <p:cNvGrpSpPr/>
          <p:nvPr/>
        </p:nvGrpSpPr>
        <p:grpSpPr>
          <a:xfrm>
            <a:off x="3581400" y="914400"/>
            <a:ext cx="2047974" cy="762000"/>
            <a:chOff x="3581400" y="914400"/>
            <a:chExt cx="2047974" cy="762000"/>
          </a:xfrm>
        </p:grpSpPr>
        <p:cxnSp>
          <p:nvCxnSpPr>
            <p:cNvPr id="44" name="Straight Arrow Connector 43"/>
            <p:cNvCxnSpPr>
              <a:endCxn id="104460" idx="1"/>
            </p:cNvCxnSpPr>
            <p:nvPr/>
          </p:nvCxnSpPr>
          <p:spPr>
            <a:xfrm>
              <a:off x="3581400" y="1295400"/>
              <a:ext cx="2047974" cy="1588"/>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3962400" y="914400"/>
              <a:ext cx="12954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Discrete samples over time</a:t>
              </a:r>
              <a:endParaRPr lang="en-US" dirty="0"/>
            </a:p>
          </p:txBody>
        </p:sp>
      </p:grpSp>
      <p:grpSp>
        <p:nvGrpSpPr>
          <p:cNvPr id="58" name="Group 57"/>
          <p:cNvGrpSpPr/>
          <p:nvPr/>
        </p:nvGrpSpPr>
        <p:grpSpPr>
          <a:xfrm>
            <a:off x="1219200" y="1829594"/>
            <a:ext cx="1371600" cy="1904206"/>
            <a:chOff x="1219200" y="1829594"/>
            <a:chExt cx="1371600" cy="1904206"/>
          </a:xfrm>
        </p:grpSpPr>
        <p:cxnSp>
          <p:nvCxnSpPr>
            <p:cNvPr id="50" name="Straight Arrow Connector 49"/>
            <p:cNvCxnSpPr>
              <a:endCxn id="104452" idx="0"/>
            </p:cNvCxnSpPr>
            <p:nvPr/>
          </p:nvCxnSpPr>
          <p:spPr>
            <a:xfrm rot="16200000" flipH="1">
              <a:off x="955650" y="2779737"/>
              <a:ext cx="1904206" cy="3919"/>
            </a:xfrm>
            <a:prstGeom prst="straightConnector1">
              <a:avLst/>
            </a:prstGeom>
            <a:ln w="25400">
              <a:tailEnd type="triangle" w="med" len="lg"/>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1219200" y="2438400"/>
              <a:ext cx="1371600"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Integral over time</a:t>
              </a:r>
              <a:endParaRPr lang="en-US" dirty="0"/>
            </a:p>
          </p:txBody>
        </p:sp>
      </p:grpSp>
      <p:grpSp>
        <p:nvGrpSpPr>
          <p:cNvPr id="52" name="Group 51"/>
          <p:cNvGrpSpPr/>
          <p:nvPr/>
        </p:nvGrpSpPr>
        <p:grpSpPr>
          <a:xfrm>
            <a:off x="1600200" y="457200"/>
            <a:ext cx="1905000" cy="1465262"/>
            <a:chOff x="1600200" y="457200"/>
            <a:chExt cx="1905000" cy="1465262"/>
          </a:xfrm>
        </p:grpSpPr>
        <p:pic>
          <p:nvPicPr>
            <p:cNvPr id="39" name="Picture 8" descr="E:\BlurCode\Presentation\eval-color-allframes\eval-data\Army\frame07.bmp"/>
            <p:cNvPicPr>
              <a:picLocks noChangeAspect="1" noChangeArrowheads="1"/>
            </p:cNvPicPr>
            <p:nvPr/>
          </p:nvPicPr>
          <p:blipFill>
            <a:blip r:embed="rId7" cstate="print"/>
            <a:srcRect/>
            <a:stretch>
              <a:fillRect/>
            </a:stretch>
          </p:blipFill>
          <p:spPr bwMode="auto">
            <a:xfrm>
              <a:off x="1600200" y="661504"/>
              <a:ext cx="1600200" cy="1063607"/>
            </a:xfrm>
            <a:prstGeom prst="rect">
              <a:avLst/>
            </a:prstGeom>
            <a:noFill/>
            <a:ln w="22225">
              <a:solidFill>
                <a:srgbClr val="0F01BF"/>
              </a:solidFill>
            </a:ln>
            <a:scene3d>
              <a:camera prst="isometricOffAxis1Left"/>
              <a:lightRig rig="threePt" dir="t"/>
            </a:scene3d>
          </p:spPr>
        </p:pic>
        <p:cxnSp>
          <p:nvCxnSpPr>
            <p:cNvPr id="41" name="Straight Connector 40"/>
            <p:cNvCxnSpPr/>
            <p:nvPr/>
          </p:nvCxnSpPr>
          <p:spPr bwMode="auto">
            <a:xfrm>
              <a:off x="2057400" y="457200"/>
              <a:ext cx="762000" cy="1587"/>
            </a:xfrm>
            <a:prstGeom prst="line">
              <a:avLst/>
            </a:prstGeom>
            <a:ln w="15875">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a:off x="2743200" y="904875"/>
              <a:ext cx="762000" cy="1587"/>
            </a:xfrm>
            <a:prstGeom prst="line">
              <a:avLst/>
            </a:prstGeom>
            <a:ln w="15875">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auto">
            <a:xfrm>
              <a:off x="2743200" y="1920875"/>
              <a:ext cx="762000" cy="1587"/>
            </a:xfrm>
            <a:prstGeom prst="line">
              <a:avLst/>
            </a:prstGeom>
            <a:ln w="15875">
              <a:solidFill>
                <a:srgbClr val="0F01BF"/>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743200" y="914400"/>
              <a:ext cx="762000" cy="990600"/>
            </a:xfrm>
            <a:prstGeom prst="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arallelogram 48"/>
            <p:cNvSpPr/>
            <p:nvPr/>
          </p:nvSpPr>
          <p:spPr>
            <a:xfrm>
              <a:off x="2057400" y="484632"/>
              <a:ext cx="1447800" cy="411480"/>
            </a:xfrm>
            <a:prstGeom prst="parallelogram">
              <a:avLst>
                <a:gd name="adj" fmla="val 170000"/>
              </a:avLst>
            </a:prstGeom>
            <a:solidFill>
              <a:schemeClr val="accent1">
                <a:alpha val="50000"/>
              </a:schemeClr>
            </a:solidFill>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4463"/>
                                        </p:tgtEl>
                                        <p:attrNameLst>
                                          <p:attrName>style.visibility</p:attrName>
                                        </p:attrNameLst>
                                      </p:cBhvr>
                                      <p:to>
                                        <p:strVal val="visible"/>
                                      </p:to>
                                    </p:set>
                                    <p:animEffect transition="in" filter="fade">
                                      <p:cBhvr>
                                        <p:cTn id="7" dur="500"/>
                                        <p:tgtEl>
                                          <p:spTgt spid="104463"/>
                                        </p:tgtEl>
                                      </p:cBhvr>
                                    </p:animEffect>
                                  </p:childTnLst>
                                </p:cTn>
                              </p:par>
                              <p:par>
                                <p:cTn id="8" presetID="10" presetClass="entr" presetSubtype="0" fill="hold" nodeType="withEffect">
                                  <p:stCondLst>
                                    <p:cond delay="0"/>
                                  </p:stCondLst>
                                  <p:childTnLst>
                                    <p:set>
                                      <p:cBhvr>
                                        <p:cTn id="9" dur="1" fill="hold">
                                          <p:stCondLst>
                                            <p:cond delay="0"/>
                                          </p:stCondLst>
                                        </p:cTn>
                                        <p:tgtEl>
                                          <p:spTgt spid="104456"/>
                                        </p:tgtEl>
                                        <p:attrNameLst>
                                          <p:attrName>style.visibility</p:attrName>
                                        </p:attrNameLst>
                                      </p:cBhvr>
                                      <p:to>
                                        <p:strVal val="visible"/>
                                      </p:to>
                                    </p:set>
                                    <p:animEffect transition="in" filter="fade">
                                      <p:cBhvr>
                                        <p:cTn id="10" dur="500"/>
                                        <p:tgtEl>
                                          <p:spTgt spid="104456"/>
                                        </p:tgtEl>
                                      </p:cBhvr>
                                    </p:animEffect>
                                  </p:childTnLst>
                                </p:cTn>
                              </p:par>
                              <p:par>
                                <p:cTn id="11" presetID="10"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4452"/>
                                        </p:tgtEl>
                                        <p:attrNameLst>
                                          <p:attrName>style.visibility</p:attrName>
                                        </p:attrNameLst>
                                      </p:cBhvr>
                                      <p:to>
                                        <p:strVal val="visible"/>
                                      </p:to>
                                    </p:set>
                                    <p:animEffect transition="in" filter="fade">
                                      <p:cBhvr>
                                        <p:cTn id="30" dur="500"/>
                                        <p:tgtEl>
                                          <p:spTgt spid="104452"/>
                                        </p:tgtEl>
                                      </p:cBhvr>
                                    </p:animEffect>
                                  </p:childTnLst>
                                </p:cTn>
                              </p:par>
                              <p:par>
                                <p:cTn id="31" presetID="10"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4459"/>
                                        </p:tgtEl>
                                        <p:attrNameLst>
                                          <p:attrName>style.visibility</p:attrName>
                                        </p:attrNameLst>
                                      </p:cBhvr>
                                      <p:to>
                                        <p:strVal val="visible"/>
                                      </p:to>
                                    </p:set>
                                    <p:animEffect transition="in" filter="fade">
                                      <p:cBhvr>
                                        <p:cTn id="38" dur="500"/>
                                        <p:tgtEl>
                                          <p:spTgt spid="104459"/>
                                        </p:tgtEl>
                                      </p:cBhvr>
                                    </p:animEffect>
                                  </p:childTnLst>
                                </p:cTn>
                              </p:par>
                              <p:par>
                                <p:cTn id="39" presetID="10" presetClass="entr" presetSubtype="0" fill="hold" nodeType="withEffect">
                                  <p:stCondLst>
                                    <p:cond delay="0"/>
                                  </p:stCondLst>
                                  <p:childTnLst>
                                    <p:set>
                                      <p:cBhvr>
                                        <p:cTn id="40" dur="1" fill="hold">
                                          <p:stCondLst>
                                            <p:cond delay="0"/>
                                          </p:stCondLst>
                                        </p:cTn>
                                        <p:tgtEl>
                                          <p:spTgt spid="104462"/>
                                        </p:tgtEl>
                                        <p:attrNameLst>
                                          <p:attrName>style.visibility</p:attrName>
                                        </p:attrNameLst>
                                      </p:cBhvr>
                                      <p:to>
                                        <p:strVal val="visible"/>
                                      </p:to>
                                    </p:set>
                                    <p:animEffect transition="in" filter="fade">
                                      <p:cBhvr>
                                        <p:cTn id="41" dur="500"/>
                                        <p:tgtEl>
                                          <p:spTgt spid="10446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1"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8"/>
            <a:ext cx="8686800" cy="1143000"/>
          </a:xfrm>
        </p:spPr>
        <p:txBody>
          <a:bodyPr/>
          <a:lstStyle/>
          <a:p>
            <a:pPr eaLnBrk="1" hangingPunct="1"/>
            <a:r>
              <a:rPr lang="en-US" dirty="0" smtClean="0"/>
              <a:t>Experiments – segmentation</a:t>
            </a:r>
          </a:p>
        </p:txBody>
      </p:sp>
      <p:pic>
        <p:nvPicPr>
          <p:cNvPr id="36867" name="Picture 1" descr="E:\BlurCode\report\figures\real_seg\rseg_f2\f_2.bmp"/>
          <p:cNvPicPr>
            <a:picLocks noChangeAspect="1" noChangeArrowheads="1"/>
          </p:cNvPicPr>
          <p:nvPr/>
        </p:nvPicPr>
        <p:blipFill>
          <a:blip r:embed="rId3"/>
          <a:srcRect/>
          <a:stretch>
            <a:fillRect/>
          </a:stretch>
        </p:blipFill>
        <p:spPr bwMode="auto">
          <a:xfrm>
            <a:off x="1828800" y="1752600"/>
            <a:ext cx="5500688" cy="3657600"/>
          </a:xfrm>
          <a:prstGeom prst="rect">
            <a:avLst/>
          </a:prstGeom>
          <a:noFill/>
          <a:ln w="9525">
            <a:solidFill>
              <a:srgbClr val="FFFF00"/>
            </a:solidFill>
            <a:miter lim="800000"/>
            <a:headEnd/>
            <a:tailEnd/>
          </a:ln>
        </p:spPr>
      </p:pic>
      <p:pic>
        <p:nvPicPr>
          <p:cNvPr id="9218" name="Picture 2" descr="E:\BlurCode\report\figures\real_seg\rseg_f2\seg2.bmp"/>
          <p:cNvPicPr>
            <a:picLocks noChangeAspect="1" noChangeArrowheads="1"/>
          </p:cNvPicPr>
          <p:nvPr/>
        </p:nvPicPr>
        <p:blipFill>
          <a:blip r:embed="rId4"/>
          <a:srcRect/>
          <a:stretch>
            <a:fillRect/>
          </a:stretch>
        </p:blipFill>
        <p:spPr bwMode="auto">
          <a:xfrm>
            <a:off x="1828800" y="1752600"/>
            <a:ext cx="5494338" cy="3657600"/>
          </a:xfrm>
          <a:prstGeom prst="rect">
            <a:avLst/>
          </a:prstGeom>
          <a:noFill/>
          <a:ln w="9525">
            <a:solidFill>
              <a:srgbClr val="FFFF00"/>
            </a:solidFill>
            <a:miter lim="800000"/>
            <a:headEnd/>
            <a:tailEnd/>
          </a:ln>
        </p:spPr>
      </p:pic>
      <p:sp>
        <p:nvSpPr>
          <p:cNvPr id="12" name="TextBox 11"/>
          <p:cNvSpPr txBox="1"/>
          <p:nvPr/>
        </p:nvSpPr>
        <p:spPr>
          <a:xfrm>
            <a:off x="3402290" y="5638800"/>
            <a:ext cx="2236510" cy="369332"/>
          </a:xfrm>
          <a:prstGeom prst="rect">
            <a:avLst/>
          </a:prstGeom>
          <a:noFill/>
        </p:spPr>
        <p:txBody>
          <a:bodyPr wrap="none" rtlCol="0">
            <a:spAutoFit/>
          </a:bodyPr>
          <a:lstStyle/>
          <a:p>
            <a:r>
              <a:rPr lang="en-US" dirty="0" smtClean="0"/>
              <a:t>Segmentation result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867"/>
                                        </p:tgtEl>
                                      </p:cBhvr>
                                    </p:animEffect>
                                    <p:set>
                                      <p:cBhvr>
                                        <p:cTn id="7" dur="1" fill="hold">
                                          <p:stCondLst>
                                            <p:cond delay="499"/>
                                          </p:stCondLst>
                                        </p:cTn>
                                        <p:tgtEl>
                                          <p:spTgt spid="3686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9218"/>
                                        </p:tgtEl>
                                        <p:attrNameLst>
                                          <p:attrName>style.visibility</p:attrName>
                                        </p:attrNameLst>
                                      </p:cBhvr>
                                      <p:to>
                                        <p:strVal val="visible"/>
                                      </p:to>
                                    </p:set>
                                    <p:animEffect transition="in" filter="fade">
                                      <p:cBhvr>
                                        <p:cTn id="13"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274638"/>
            <a:ext cx="9144000" cy="1143000"/>
          </a:xfrm>
        </p:spPr>
        <p:txBody>
          <a:bodyPr/>
          <a:lstStyle/>
          <a:p>
            <a:pPr eaLnBrk="1" hangingPunct="1"/>
            <a:r>
              <a:rPr lang="en-US" dirty="0" smtClean="0"/>
              <a:t>Experiments – non-parametric motion</a:t>
            </a:r>
          </a:p>
        </p:txBody>
      </p:sp>
      <p:pic>
        <p:nvPicPr>
          <p:cNvPr id="37891" name="Picture 2" descr="E:\BlurCode\images\cubics\b15.bmp"/>
          <p:cNvPicPr>
            <a:picLocks noChangeAspect="1" noChangeArrowheads="1"/>
          </p:cNvPicPr>
          <p:nvPr/>
        </p:nvPicPr>
        <p:blipFill>
          <a:blip r:embed="rId3"/>
          <a:srcRect/>
          <a:stretch>
            <a:fillRect/>
          </a:stretch>
        </p:blipFill>
        <p:spPr bwMode="auto">
          <a:xfrm>
            <a:off x="1914525" y="1905000"/>
            <a:ext cx="5376863" cy="3657600"/>
          </a:xfrm>
          <a:prstGeom prst="rect">
            <a:avLst/>
          </a:prstGeom>
          <a:noFill/>
          <a:ln w="9525">
            <a:solidFill>
              <a:srgbClr val="FFFF00"/>
            </a:solidFill>
            <a:miter lim="800000"/>
            <a:headEnd/>
            <a:tailEnd/>
          </a:ln>
        </p:spPr>
      </p:pic>
      <p:pic>
        <p:nvPicPr>
          <p:cNvPr id="88067" name="Picture 3"/>
          <p:cNvPicPr>
            <a:picLocks noChangeAspect="1" noChangeArrowheads="1"/>
          </p:cNvPicPr>
          <p:nvPr/>
        </p:nvPicPr>
        <p:blipFill>
          <a:blip r:embed="rId4"/>
          <a:srcRect/>
          <a:stretch>
            <a:fillRect/>
          </a:stretch>
        </p:blipFill>
        <p:spPr bwMode="auto">
          <a:xfrm>
            <a:off x="238125" y="1905000"/>
            <a:ext cx="1524000" cy="1524000"/>
          </a:xfrm>
          <a:prstGeom prst="rect">
            <a:avLst/>
          </a:prstGeom>
          <a:noFill/>
          <a:ln w="9525">
            <a:noFill/>
            <a:miter lim="800000"/>
            <a:headEnd/>
            <a:tailEnd/>
          </a:ln>
          <a:effectLst/>
        </p:spPr>
      </p:pic>
      <p:pic>
        <p:nvPicPr>
          <p:cNvPr id="88068" name="Picture 4"/>
          <p:cNvPicPr>
            <a:picLocks noChangeAspect="1" noChangeArrowheads="1"/>
          </p:cNvPicPr>
          <p:nvPr/>
        </p:nvPicPr>
        <p:blipFill>
          <a:blip r:embed="rId5"/>
          <a:srcRect/>
          <a:stretch>
            <a:fillRect/>
          </a:stretch>
        </p:blipFill>
        <p:spPr bwMode="auto">
          <a:xfrm>
            <a:off x="7467600" y="3733800"/>
            <a:ext cx="1524000" cy="1524000"/>
          </a:xfrm>
          <a:prstGeom prst="rect">
            <a:avLst/>
          </a:prstGeom>
          <a:noFill/>
          <a:ln w="9525">
            <a:noFill/>
            <a:miter lim="800000"/>
            <a:headEnd/>
            <a:tailEnd/>
          </a:ln>
          <a:effectLst/>
        </p:spPr>
      </p:pic>
      <p:pic>
        <p:nvPicPr>
          <p:cNvPr id="88069" name="Picture 5"/>
          <p:cNvPicPr>
            <a:picLocks noChangeAspect="1" noChangeArrowheads="1"/>
          </p:cNvPicPr>
          <p:nvPr/>
        </p:nvPicPr>
        <p:blipFill>
          <a:blip r:embed="rId6"/>
          <a:srcRect/>
          <a:stretch>
            <a:fillRect/>
          </a:stretch>
        </p:blipFill>
        <p:spPr bwMode="auto">
          <a:xfrm>
            <a:off x="228600" y="3733800"/>
            <a:ext cx="1514475" cy="1524000"/>
          </a:xfrm>
          <a:prstGeom prst="rect">
            <a:avLst/>
          </a:prstGeom>
          <a:noFill/>
          <a:ln w="9525">
            <a:noFill/>
            <a:miter lim="800000"/>
            <a:headEnd/>
            <a:tailEnd/>
          </a:ln>
          <a:effectLst/>
        </p:spPr>
      </p:pic>
      <p:pic>
        <p:nvPicPr>
          <p:cNvPr id="88070" name="Picture 6"/>
          <p:cNvPicPr>
            <a:picLocks noChangeAspect="1" noChangeArrowheads="1"/>
          </p:cNvPicPr>
          <p:nvPr/>
        </p:nvPicPr>
        <p:blipFill>
          <a:blip r:embed="rId7"/>
          <a:srcRect/>
          <a:stretch>
            <a:fillRect/>
          </a:stretch>
        </p:blipFill>
        <p:spPr bwMode="auto">
          <a:xfrm>
            <a:off x="7477125" y="1905000"/>
            <a:ext cx="1514475" cy="1524000"/>
          </a:xfrm>
          <a:prstGeom prst="rect">
            <a:avLst/>
          </a:prstGeom>
          <a:noFill/>
          <a:ln w="9525">
            <a:noFill/>
            <a:miter lim="800000"/>
            <a:headEnd/>
            <a:tailEnd/>
          </a:ln>
          <a:effectLst/>
        </p:spPr>
      </p:pic>
      <p:pic>
        <p:nvPicPr>
          <p:cNvPr id="206849" name="Picture 1"/>
          <p:cNvPicPr>
            <a:picLocks noChangeAspect="1" noChangeArrowheads="1"/>
          </p:cNvPicPr>
          <p:nvPr/>
        </p:nvPicPr>
        <p:blipFill>
          <a:blip r:embed="rId8"/>
          <a:srcRect/>
          <a:stretch>
            <a:fillRect/>
          </a:stretch>
        </p:blipFill>
        <p:spPr bwMode="auto">
          <a:xfrm>
            <a:off x="1933173" y="1905000"/>
            <a:ext cx="5382027" cy="3657600"/>
          </a:xfrm>
          <a:prstGeom prst="rect">
            <a:avLst/>
          </a:prstGeom>
          <a:noFill/>
          <a:ln w="9525">
            <a:solidFill>
              <a:srgbClr val="FFFF00"/>
            </a:solidFill>
            <a:miter lim="800000"/>
            <a:headEnd/>
            <a:tailEnd/>
          </a:ln>
          <a:effectLst/>
        </p:spPr>
      </p:pic>
      <p:pic>
        <p:nvPicPr>
          <p:cNvPr id="88066" name="Picture 2"/>
          <p:cNvPicPr>
            <a:picLocks noChangeAspect="1" noChangeArrowheads="1"/>
          </p:cNvPicPr>
          <p:nvPr/>
        </p:nvPicPr>
        <p:blipFill>
          <a:blip r:embed="rId9"/>
          <a:srcRect/>
          <a:stretch>
            <a:fillRect/>
          </a:stretch>
        </p:blipFill>
        <p:spPr bwMode="auto">
          <a:xfrm>
            <a:off x="1929839" y="1905000"/>
            <a:ext cx="5385361" cy="3657600"/>
          </a:xfrm>
          <a:prstGeom prst="rect">
            <a:avLst/>
          </a:prstGeom>
          <a:noFill/>
          <a:ln w="9525">
            <a:solidFill>
              <a:srgbClr val="FFFF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849"/>
                                        </p:tgtEl>
                                        <p:attrNameLst>
                                          <p:attrName>style.visibility</p:attrName>
                                        </p:attrNameLst>
                                      </p:cBhvr>
                                      <p:to>
                                        <p:strVal val="visible"/>
                                      </p:to>
                                    </p:set>
                                    <p:animEffect transition="in" filter="fade">
                                      <p:cBhvr>
                                        <p:cTn id="7" dur="500"/>
                                        <p:tgtEl>
                                          <p:spTgt spid="2068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066"/>
                                        </p:tgtEl>
                                        <p:attrNameLst>
                                          <p:attrName>style.visibility</p:attrName>
                                        </p:attrNameLst>
                                      </p:cBhvr>
                                      <p:to>
                                        <p:strVal val="visible"/>
                                      </p:to>
                                    </p:set>
                                    <p:animEffect transition="in" filter="fade">
                                      <p:cBhvr>
                                        <p:cTn id="12" dur="500"/>
                                        <p:tgtEl>
                                          <p:spTgt spid="88066"/>
                                        </p:tgtEl>
                                      </p:cBhvr>
                                    </p:animEffect>
                                  </p:childTnLst>
                                </p:cTn>
                              </p:par>
                              <p:par>
                                <p:cTn id="13" presetID="10" presetClass="entr" presetSubtype="0" fill="hold" nodeType="withEffect">
                                  <p:stCondLst>
                                    <p:cond delay="0"/>
                                  </p:stCondLst>
                                  <p:childTnLst>
                                    <p:set>
                                      <p:cBhvr>
                                        <p:cTn id="14" dur="1" fill="hold">
                                          <p:stCondLst>
                                            <p:cond delay="0"/>
                                          </p:stCondLst>
                                        </p:cTn>
                                        <p:tgtEl>
                                          <p:spTgt spid="88069"/>
                                        </p:tgtEl>
                                        <p:attrNameLst>
                                          <p:attrName>style.visibility</p:attrName>
                                        </p:attrNameLst>
                                      </p:cBhvr>
                                      <p:to>
                                        <p:strVal val="visible"/>
                                      </p:to>
                                    </p:set>
                                    <p:animEffect transition="in" filter="fade">
                                      <p:cBhvr>
                                        <p:cTn id="15" dur="500"/>
                                        <p:tgtEl>
                                          <p:spTgt spid="88069"/>
                                        </p:tgtEl>
                                      </p:cBhvr>
                                    </p:animEffect>
                                  </p:childTnLst>
                                </p:cTn>
                              </p:par>
                              <p:par>
                                <p:cTn id="16" presetID="10" presetClass="entr" presetSubtype="0" fill="hold" nodeType="withEffect">
                                  <p:stCondLst>
                                    <p:cond delay="0"/>
                                  </p:stCondLst>
                                  <p:childTnLst>
                                    <p:set>
                                      <p:cBhvr>
                                        <p:cTn id="17" dur="1" fill="hold">
                                          <p:stCondLst>
                                            <p:cond delay="0"/>
                                          </p:stCondLst>
                                        </p:cTn>
                                        <p:tgtEl>
                                          <p:spTgt spid="88070"/>
                                        </p:tgtEl>
                                        <p:attrNameLst>
                                          <p:attrName>style.visibility</p:attrName>
                                        </p:attrNameLst>
                                      </p:cBhvr>
                                      <p:to>
                                        <p:strVal val="visible"/>
                                      </p:to>
                                    </p:set>
                                    <p:animEffect transition="in" filter="fade">
                                      <p:cBhvr>
                                        <p:cTn id="18" dur="500"/>
                                        <p:tgtEl>
                                          <p:spTgt spid="88070"/>
                                        </p:tgtEl>
                                      </p:cBhvr>
                                    </p:animEffect>
                                  </p:childTnLst>
                                </p:cTn>
                              </p:par>
                              <p:par>
                                <p:cTn id="19" presetID="10" presetClass="entr" presetSubtype="0" fill="hold" nodeType="withEffect">
                                  <p:stCondLst>
                                    <p:cond delay="0"/>
                                  </p:stCondLst>
                                  <p:childTnLst>
                                    <p:set>
                                      <p:cBhvr>
                                        <p:cTn id="20" dur="1" fill="hold">
                                          <p:stCondLst>
                                            <p:cond delay="0"/>
                                          </p:stCondLst>
                                        </p:cTn>
                                        <p:tgtEl>
                                          <p:spTgt spid="88068"/>
                                        </p:tgtEl>
                                        <p:attrNameLst>
                                          <p:attrName>style.visibility</p:attrName>
                                        </p:attrNameLst>
                                      </p:cBhvr>
                                      <p:to>
                                        <p:strVal val="visible"/>
                                      </p:to>
                                    </p:set>
                                    <p:animEffect transition="in" filter="fade">
                                      <p:cBhvr>
                                        <p:cTn id="21" dur="500"/>
                                        <p:tgtEl>
                                          <p:spTgt spid="88068"/>
                                        </p:tgtEl>
                                      </p:cBhvr>
                                    </p:animEffect>
                                  </p:childTnLst>
                                </p:cTn>
                              </p:par>
                              <p:par>
                                <p:cTn id="22" presetID="10" presetClass="entr" presetSubtype="0" fill="hold" nodeType="withEffect">
                                  <p:stCondLst>
                                    <p:cond delay="0"/>
                                  </p:stCondLst>
                                  <p:childTnLst>
                                    <p:set>
                                      <p:cBhvr>
                                        <p:cTn id="23" dur="1" fill="hold">
                                          <p:stCondLst>
                                            <p:cond delay="0"/>
                                          </p:stCondLst>
                                        </p:cTn>
                                        <p:tgtEl>
                                          <p:spTgt spid="88067"/>
                                        </p:tgtEl>
                                        <p:attrNameLst>
                                          <p:attrName>style.visibility</p:attrName>
                                        </p:attrNameLst>
                                      </p:cBhvr>
                                      <p:to>
                                        <p:strVal val="visible"/>
                                      </p:to>
                                    </p:set>
                                    <p:animEffect transition="in" filter="fade">
                                      <p:cBhvr>
                                        <p:cTn id="24" dur="500"/>
                                        <p:tgtEl>
                                          <p:spTgt spid="88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7000"/>
            <a:ext cx="8229600" cy="1143000"/>
          </a:xfrm>
        </p:spPr>
        <p:txBody>
          <a:bodyPr/>
          <a:lstStyle/>
          <a:p>
            <a:r>
              <a:rPr lang="en-US" sz="6000" dirty="0" smtClean="0"/>
              <a:t>Applications</a:t>
            </a:r>
            <a:endParaRPr lang="en-US" sz="6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0690" name="Picture 2" descr="E:\BlurCode\images\aff4.bmp"/>
          <p:cNvPicPr>
            <a:picLocks noChangeAspect="1" noChangeArrowheads="1"/>
          </p:cNvPicPr>
          <p:nvPr/>
        </p:nvPicPr>
        <p:blipFill>
          <a:blip r:embed="rId2"/>
          <a:srcRect/>
          <a:stretch>
            <a:fillRect/>
          </a:stretch>
        </p:blipFill>
        <p:spPr bwMode="auto">
          <a:xfrm>
            <a:off x="228600" y="1905000"/>
            <a:ext cx="4200525" cy="2867025"/>
          </a:xfrm>
          <a:prstGeom prst="rect">
            <a:avLst/>
          </a:prstGeom>
          <a:noFill/>
          <a:ln w="9525">
            <a:noFill/>
            <a:miter lim="800000"/>
            <a:headEnd/>
            <a:tailEnd/>
          </a:ln>
        </p:spPr>
      </p:pic>
      <p:pic>
        <p:nvPicPr>
          <p:cNvPr id="370691" name="Picture 3" descr="E:\BlurCode\images\download\xoomaNascar.jpg"/>
          <p:cNvPicPr>
            <a:picLocks noChangeAspect="1" noChangeArrowheads="1"/>
          </p:cNvPicPr>
          <p:nvPr/>
        </p:nvPicPr>
        <p:blipFill>
          <a:blip r:embed="rId3"/>
          <a:srcRect/>
          <a:stretch>
            <a:fillRect/>
          </a:stretch>
        </p:blipFill>
        <p:spPr bwMode="auto">
          <a:xfrm>
            <a:off x="4800600" y="3581400"/>
            <a:ext cx="4200525" cy="2867025"/>
          </a:xfrm>
          <a:prstGeom prst="rect">
            <a:avLst/>
          </a:prstGeom>
          <a:noFill/>
          <a:ln w="9525">
            <a:noFill/>
            <a:miter lim="800000"/>
            <a:headEnd/>
            <a:tailEnd/>
          </a:ln>
        </p:spPr>
      </p:pic>
      <p:pic>
        <p:nvPicPr>
          <p:cNvPr id="370692" name="Picture 4" descr="E:\BlurCode\MyDeb\rst\aff4_50_new.bmp"/>
          <p:cNvPicPr>
            <a:picLocks noChangeAspect="1" noChangeArrowheads="1"/>
          </p:cNvPicPr>
          <p:nvPr/>
        </p:nvPicPr>
        <p:blipFill>
          <a:blip r:embed="rId4"/>
          <a:srcRect/>
          <a:stretch>
            <a:fillRect/>
          </a:stretch>
        </p:blipFill>
        <p:spPr bwMode="auto">
          <a:xfrm>
            <a:off x="4800600" y="152400"/>
            <a:ext cx="4200525" cy="2867025"/>
          </a:xfrm>
          <a:prstGeom prst="rect">
            <a:avLst/>
          </a:prstGeom>
          <a:noFill/>
          <a:ln w="9525">
            <a:noFill/>
            <a:miter lim="800000"/>
            <a:headEnd/>
            <a:tailEnd/>
          </a:ln>
        </p:spPr>
      </p:pic>
      <p:sp>
        <p:nvSpPr>
          <p:cNvPr id="370693" name="TextBox 6"/>
          <p:cNvSpPr txBox="1">
            <a:spLocks noChangeArrowheads="1"/>
          </p:cNvSpPr>
          <p:nvPr/>
        </p:nvSpPr>
        <p:spPr bwMode="auto">
          <a:xfrm>
            <a:off x="5800725" y="6372225"/>
            <a:ext cx="2047875" cy="3698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Ground truth image</a:t>
            </a:r>
            <a:endParaRPr kumimoji="0" lang="en-US" sz="1800" b="0" i="0" u="none" strike="noStrike" cap="none" normalizeH="0" baseline="0" dirty="0" smtClean="0">
              <a:ln>
                <a:noFill/>
              </a:ln>
              <a:solidFill>
                <a:schemeClr val="tx1"/>
              </a:solidFill>
              <a:effectLst/>
              <a:latin typeface="Arial" pitchFamily="34" charset="0"/>
            </a:endParaRPr>
          </a:p>
        </p:txBody>
      </p:sp>
      <p:sp>
        <p:nvSpPr>
          <p:cNvPr id="370694" name="TextBox 7"/>
          <p:cNvSpPr txBox="1">
            <a:spLocks noChangeArrowheads="1"/>
          </p:cNvSpPr>
          <p:nvPr/>
        </p:nvSpPr>
        <p:spPr bwMode="auto">
          <a:xfrm>
            <a:off x="685800" y="4800600"/>
            <a:ext cx="3303084" cy="73866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Synthesized affine blurred image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Calibri" pitchFamily="34" charset="0"/>
                <a:ea typeface="宋体" pitchFamily="2" charset="-122"/>
              </a:rPr>
              <a:t>(PSNR: 21.66dB)</a:t>
            </a:r>
            <a:endParaRPr kumimoji="0" lang="en-US" sz="2400" b="1" i="0" u="none" strike="noStrike" cap="none" normalizeH="0" baseline="0" dirty="0" smtClean="0">
              <a:ln>
                <a:noFill/>
              </a:ln>
              <a:solidFill>
                <a:schemeClr val="tx1"/>
              </a:solidFill>
              <a:effectLst/>
              <a:latin typeface="Arial" pitchFamily="34" charset="0"/>
            </a:endParaRPr>
          </a:p>
        </p:txBody>
      </p:sp>
      <p:sp>
        <p:nvSpPr>
          <p:cNvPr id="370695" name="TextBox 8"/>
          <p:cNvSpPr txBox="1">
            <a:spLocks noChangeArrowheads="1"/>
          </p:cNvSpPr>
          <p:nvPr/>
        </p:nvSpPr>
        <p:spPr bwMode="auto">
          <a:xfrm>
            <a:off x="4992891" y="2971800"/>
            <a:ext cx="3846309" cy="46166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Calibri" pitchFamily="34" charset="0"/>
                <a:ea typeface="宋体" pitchFamily="2" charset="-122"/>
              </a:rPr>
              <a:t>Deblurred</a:t>
            </a:r>
            <a:r>
              <a:rPr kumimoji="0" lang="en-US" altLang="zh-CN" sz="1800" b="0" i="0" u="none" strike="noStrike" cap="none" normalizeH="0" baseline="0" dirty="0" smtClean="0">
                <a:ln>
                  <a:noFill/>
                </a:ln>
                <a:solidFill>
                  <a:schemeClr val="tx1"/>
                </a:solidFill>
                <a:effectLst/>
                <a:latin typeface="Calibri" pitchFamily="34" charset="0"/>
                <a:ea typeface="宋体" pitchFamily="2" charset="-122"/>
              </a:rPr>
              <a:t> result </a:t>
            </a:r>
            <a:r>
              <a:rPr kumimoji="0" lang="en-US" altLang="zh-CN" sz="2400" b="1" i="0" u="none" strike="noStrike" cap="none" normalizeH="0" baseline="0" dirty="0" smtClean="0">
                <a:ln>
                  <a:noFill/>
                </a:ln>
                <a:solidFill>
                  <a:schemeClr val="tx1"/>
                </a:solidFill>
                <a:effectLst/>
                <a:latin typeface="Calibri" pitchFamily="34" charset="0"/>
                <a:ea typeface="宋体" pitchFamily="2" charset="-122"/>
              </a:rPr>
              <a:t>(PSNR: 24.75dB)</a:t>
            </a:r>
            <a:endParaRPr kumimoji="0" lang="en-US" sz="2400" b="1" i="0" u="none" strike="noStrike" cap="none" normalizeH="0" baseline="0" dirty="0" smtClean="0">
              <a:ln>
                <a:noFill/>
              </a:ln>
              <a:solidFill>
                <a:schemeClr val="tx1"/>
              </a:solidFill>
              <a:effectLst/>
              <a:latin typeface="Arial" pitchFamily="34" charset="0"/>
            </a:endParaRPr>
          </a:p>
        </p:txBody>
      </p:sp>
      <p:sp>
        <p:nvSpPr>
          <p:cNvPr id="8" name="Title 1"/>
          <p:cNvSpPr>
            <a:spLocks noGrp="1"/>
          </p:cNvSpPr>
          <p:nvPr>
            <p:ph type="title"/>
          </p:nvPr>
        </p:nvSpPr>
        <p:spPr>
          <a:xfrm>
            <a:off x="457200" y="274638"/>
            <a:ext cx="8229600" cy="1143000"/>
          </a:xfrm>
        </p:spPr>
        <p:txBody>
          <a:bodyPr/>
          <a:lstStyle/>
          <a:p>
            <a:pPr algn="l"/>
            <a:r>
              <a:rPr lang="en-US" dirty="0" smtClean="0"/>
              <a:t>Image </a:t>
            </a:r>
            <a:r>
              <a:rPr lang="en-US" dirty="0" err="1" smtClean="0"/>
              <a:t>deblurring</a:t>
            </a:r>
            <a:endParaRPr lang="en-US" dirty="0"/>
          </a:p>
        </p:txBody>
      </p:sp>
      <p:sp>
        <p:nvSpPr>
          <p:cNvPr id="9" name="Rectangle 8"/>
          <p:cNvSpPr/>
          <p:nvPr/>
        </p:nvSpPr>
        <p:spPr>
          <a:xfrm>
            <a:off x="457200" y="1295400"/>
            <a:ext cx="4038600" cy="369332"/>
          </a:xfrm>
          <a:prstGeom prst="rect">
            <a:avLst/>
          </a:prstGeom>
        </p:spPr>
        <p:txBody>
          <a:bodyPr wrap="square">
            <a:spAutoFit/>
          </a:bodyPr>
          <a:lstStyle/>
          <a:p>
            <a:pPr algn="ctr"/>
            <a:r>
              <a:rPr lang="en-US" b="1" dirty="0" smtClean="0">
                <a:solidFill>
                  <a:srgbClr val="FBFF00"/>
                </a:solidFill>
              </a:rPr>
              <a:t>Modified Richardson-Lucy iteration</a:t>
            </a:r>
            <a:endParaRPr lang="en-US" b="1" dirty="0">
              <a:solidFill>
                <a:srgbClr val="FBFF00"/>
              </a:solidFill>
            </a:endParaRPr>
          </a:p>
        </p:txBody>
      </p:sp>
      <p:sp>
        <p:nvSpPr>
          <p:cNvPr id="10" name="Rectangle 9"/>
          <p:cNvSpPr/>
          <p:nvPr/>
        </p:nvSpPr>
        <p:spPr>
          <a:xfrm>
            <a:off x="304800" y="5715000"/>
            <a:ext cx="4572000" cy="830997"/>
          </a:xfrm>
          <a:prstGeom prst="rect">
            <a:avLst/>
          </a:prstGeom>
        </p:spPr>
        <p:txBody>
          <a:bodyPr>
            <a:spAutoFit/>
          </a:bodyPr>
          <a:lstStyle/>
          <a:p>
            <a:pPr lvl="0"/>
            <a:r>
              <a:rPr lang="en-US" altLang="zh-CN" sz="2400" dirty="0" smtClean="0">
                <a:latin typeface="Calibri" pitchFamily="34" charset="0"/>
                <a:ea typeface="宋体" pitchFamily="2" charset="-122"/>
              </a:rPr>
              <a:t>average estimation error:     0.43</a:t>
            </a:r>
          </a:p>
          <a:p>
            <a:pPr lvl="0"/>
            <a:r>
              <a:rPr lang="en-US" altLang="zh-CN" sz="2400" dirty="0" smtClean="0">
                <a:latin typeface="Calibri" pitchFamily="34" charset="0"/>
                <a:ea typeface="宋体" pitchFamily="2" charset="-122"/>
              </a:rPr>
              <a:t>average motion vector:       15.43</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0694"/>
                                        </p:tgtEl>
                                        <p:attrNameLst>
                                          <p:attrName>style.visibility</p:attrName>
                                        </p:attrNameLst>
                                      </p:cBhvr>
                                      <p:to>
                                        <p:strVal val="visible"/>
                                      </p:to>
                                    </p:set>
                                    <p:animEffect transition="in" filter="fade">
                                      <p:cBhvr>
                                        <p:cTn id="7" dur="500"/>
                                        <p:tgtEl>
                                          <p:spTgt spid="370694"/>
                                        </p:tgtEl>
                                      </p:cBhvr>
                                    </p:animEffect>
                                  </p:childTnLst>
                                </p:cTn>
                              </p:par>
                              <p:par>
                                <p:cTn id="8" presetID="10" presetClass="entr" presetSubtype="0" fill="hold" nodeType="withEffect">
                                  <p:stCondLst>
                                    <p:cond delay="0"/>
                                  </p:stCondLst>
                                  <p:childTnLst>
                                    <p:set>
                                      <p:cBhvr>
                                        <p:cTn id="9" dur="1" fill="hold">
                                          <p:stCondLst>
                                            <p:cond delay="0"/>
                                          </p:stCondLst>
                                        </p:cTn>
                                        <p:tgtEl>
                                          <p:spTgt spid="370690"/>
                                        </p:tgtEl>
                                        <p:attrNameLst>
                                          <p:attrName>style.visibility</p:attrName>
                                        </p:attrNameLst>
                                      </p:cBhvr>
                                      <p:to>
                                        <p:strVal val="visible"/>
                                      </p:to>
                                    </p:set>
                                    <p:animEffect transition="in" filter="fade">
                                      <p:cBhvr>
                                        <p:cTn id="10" dur="500"/>
                                        <p:tgtEl>
                                          <p:spTgt spid="3706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0692"/>
                                        </p:tgtEl>
                                        <p:attrNameLst>
                                          <p:attrName>style.visibility</p:attrName>
                                        </p:attrNameLst>
                                      </p:cBhvr>
                                      <p:to>
                                        <p:strVal val="visible"/>
                                      </p:to>
                                    </p:set>
                                    <p:animEffect transition="in" filter="fade">
                                      <p:cBhvr>
                                        <p:cTn id="15" dur="500"/>
                                        <p:tgtEl>
                                          <p:spTgt spid="37069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0695"/>
                                        </p:tgtEl>
                                        <p:attrNameLst>
                                          <p:attrName>style.visibility</p:attrName>
                                        </p:attrNameLst>
                                      </p:cBhvr>
                                      <p:to>
                                        <p:strVal val="visible"/>
                                      </p:to>
                                    </p:set>
                                    <p:animEffect transition="in" filter="fade">
                                      <p:cBhvr>
                                        <p:cTn id="18" dur="500"/>
                                        <p:tgtEl>
                                          <p:spTgt spid="37069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0693"/>
                                        </p:tgtEl>
                                        <p:attrNameLst>
                                          <p:attrName>style.visibility</p:attrName>
                                        </p:attrNameLst>
                                      </p:cBhvr>
                                      <p:to>
                                        <p:strVal val="visible"/>
                                      </p:to>
                                    </p:set>
                                    <p:animEffect transition="in" filter="fade">
                                      <p:cBhvr>
                                        <p:cTn id="21" dur="500"/>
                                        <p:tgtEl>
                                          <p:spTgt spid="370693"/>
                                        </p:tgtEl>
                                      </p:cBhvr>
                                    </p:animEffect>
                                  </p:childTnLst>
                                </p:cTn>
                              </p:par>
                              <p:par>
                                <p:cTn id="22" presetID="10" presetClass="entr" presetSubtype="0" fill="hold" nodeType="withEffect">
                                  <p:stCondLst>
                                    <p:cond delay="0"/>
                                  </p:stCondLst>
                                  <p:childTnLst>
                                    <p:set>
                                      <p:cBhvr>
                                        <p:cTn id="23" dur="1" fill="hold">
                                          <p:stCondLst>
                                            <p:cond delay="0"/>
                                          </p:stCondLst>
                                        </p:cTn>
                                        <p:tgtEl>
                                          <p:spTgt spid="370691"/>
                                        </p:tgtEl>
                                        <p:attrNameLst>
                                          <p:attrName>style.visibility</p:attrName>
                                        </p:attrNameLst>
                                      </p:cBhvr>
                                      <p:to>
                                        <p:strVal val="visible"/>
                                      </p:to>
                                    </p:set>
                                    <p:animEffect transition="in" filter="fade">
                                      <p:cBhvr>
                                        <p:cTn id="24" dur="500"/>
                                        <p:tgtEl>
                                          <p:spTgt spid="37069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3" grpId="0"/>
      <p:bldP spid="370694" grpId="0"/>
      <p:bldP spid="370695"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E:\BlurCode\report\figures\real_aff_rot\raff_tt15\tt15.bmp"/>
          <p:cNvPicPr>
            <a:picLocks noChangeAspect="1" noChangeArrowheads="1"/>
          </p:cNvPicPr>
          <p:nvPr/>
        </p:nvPicPr>
        <p:blipFill>
          <a:blip r:embed="rId3"/>
          <a:srcRect/>
          <a:stretch>
            <a:fillRect/>
          </a:stretch>
        </p:blipFill>
        <p:spPr bwMode="auto">
          <a:xfrm>
            <a:off x="686741" y="1438870"/>
            <a:ext cx="2437459" cy="2743200"/>
          </a:xfrm>
          <a:prstGeom prst="rect">
            <a:avLst/>
          </a:prstGeom>
          <a:noFill/>
          <a:ln w="9525">
            <a:solidFill>
              <a:srgbClr val="FBFF00"/>
            </a:solidFill>
            <a:miter lim="800000"/>
            <a:headEnd/>
            <a:tailEnd/>
          </a:ln>
        </p:spPr>
      </p:pic>
      <p:pic>
        <p:nvPicPr>
          <p:cNvPr id="5" name="Picture 3" descr="E:\BlurCode\report\figures\deb\tt15_50_new.bmp"/>
          <p:cNvPicPr>
            <a:picLocks noChangeAspect="1" noChangeArrowheads="1"/>
          </p:cNvPicPr>
          <p:nvPr/>
        </p:nvPicPr>
        <p:blipFill>
          <a:blip r:embed="rId4"/>
          <a:srcRect/>
          <a:stretch>
            <a:fillRect/>
          </a:stretch>
        </p:blipFill>
        <p:spPr bwMode="auto">
          <a:xfrm>
            <a:off x="3429000" y="1438870"/>
            <a:ext cx="2436520" cy="2743200"/>
          </a:xfrm>
          <a:prstGeom prst="rect">
            <a:avLst/>
          </a:prstGeom>
          <a:noFill/>
          <a:ln w="9525">
            <a:solidFill>
              <a:srgbClr val="FBFF00"/>
            </a:solidFill>
            <a:miter lim="800000"/>
            <a:headEnd/>
            <a:tailEnd/>
          </a:ln>
        </p:spPr>
      </p:pic>
      <p:pic>
        <p:nvPicPr>
          <p:cNvPr id="122883" name="Picture 3" descr="E:\BlurCode\Journal\figures\real_aff_rot\raff_tt15\matlab_rl30.png"/>
          <p:cNvPicPr>
            <a:picLocks noChangeAspect="1" noChangeArrowheads="1"/>
          </p:cNvPicPr>
          <p:nvPr/>
        </p:nvPicPr>
        <p:blipFill>
          <a:blip r:embed="rId5"/>
          <a:srcRect/>
          <a:stretch>
            <a:fillRect/>
          </a:stretch>
        </p:blipFill>
        <p:spPr bwMode="auto">
          <a:xfrm>
            <a:off x="6173821" y="1438870"/>
            <a:ext cx="2436779" cy="2743200"/>
          </a:xfrm>
          <a:prstGeom prst="rect">
            <a:avLst/>
          </a:prstGeom>
          <a:noFill/>
          <a:ln>
            <a:solidFill>
              <a:srgbClr val="FBFF00"/>
            </a:solidFill>
          </a:ln>
        </p:spPr>
      </p:pic>
      <p:sp>
        <p:nvSpPr>
          <p:cNvPr id="8" name="TextBox 7"/>
          <p:cNvSpPr txBox="1"/>
          <p:nvPr/>
        </p:nvSpPr>
        <p:spPr>
          <a:xfrm>
            <a:off x="762000" y="4346138"/>
            <a:ext cx="2245166" cy="369332"/>
          </a:xfrm>
          <a:prstGeom prst="rect">
            <a:avLst/>
          </a:prstGeom>
          <a:noFill/>
        </p:spPr>
        <p:txBody>
          <a:bodyPr wrap="none" rtlCol="0">
            <a:spAutoFit/>
          </a:bodyPr>
          <a:lstStyle/>
          <a:p>
            <a:r>
              <a:rPr lang="en-US" dirty="0" smtClean="0"/>
              <a:t>Affine blurred image</a:t>
            </a:r>
            <a:endParaRPr lang="en-US" dirty="0"/>
          </a:p>
        </p:txBody>
      </p:sp>
      <p:sp>
        <p:nvSpPr>
          <p:cNvPr id="9" name="TextBox 8"/>
          <p:cNvSpPr txBox="1"/>
          <p:nvPr/>
        </p:nvSpPr>
        <p:spPr>
          <a:xfrm>
            <a:off x="3352800" y="4334470"/>
            <a:ext cx="2895600" cy="923330"/>
          </a:xfrm>
          <a:prstGeom prst="rect">
            <a:avLst/>
          </a:prstGeom>
          <a:noFill/>
        </p:spPr>
        <p:txBody>
          <a:bodyPr wrap="square" rtlCol="0">
            <a:spAutoFit/>
          </a:bodyPr>
          <a:lstStyle/>
          <a:p>
            <a:r>
              <a:rPr lang="en-US" dirty="0" smtClean="0"/>
              <a:t>Our </a:t>
            </a:r>
            <a:r>
              <a:rPr lang="en-US" dirty="0" err="1" smtClean="0"/>
              <a:t>deblur</a:t>
            </a:r>
            <a:r>
              <a:rPr lang="en-US" dirty="0" smtClean="0"/>
              <a:t> result with</a:t>
            </a:r>
          </a:p>
          <a:p>
            <a:pPr>
              <a:buFont typeface="Arial" pitchFamily="34" charset="0"/>
              <a:buChar char="•"/>
            </a:pPr>
            <a:r>
              <a:rPr lang="en-US" dirty="0" smtClean="0"/>
              <a:t> space-variant blur</a:t>
            </a:r>
          </a:p>
          <a:p>
            <a:pPr>
              <a:buFont typeface="Arial" pitchFamily="34" charset="0"/>
              <a:buChar char="•"/>
            </a:pPr>
            <a:r>
              <a:rPr lang="en-US" dirty="0" smtClean="0"/>
              <a:t> modified RL iteration</a:t>
            </a:r>
            <a:endParaRPr lang="en-US" dirty="0"/>
          </a:p>
        </p:txBody>
      </p:sp>
      <p:sp>
        <p:nvSpPr>
          <p:cNvPr id="10" name="TextBox 9"/>
          <p:cNvSpPr txBox="1"/>
          <p:nvPr/>
        </p:nvSpPr>
        <p:spPr>
          <a:xfrm>
            <a:off x="6172200" y="4334470"/>
            <a:ext cx="2634054" cy="923330"/>
          </a:xfrm>
          <a:prstGeom prst="rect">
            <a:avLst/>
          </a:prstGeom>
          <a:noFill/>
        </p:spPr>
        <p:txBody>
          <a:bodyPr wrap="none" rtlCol="0">
            <a:spAutoFit/>
          </a:bodyPr>
          <a:lstStyle/>
          <a:p>
            <a:r>
              <a:rPr lang="en-US" dirty="0" smtClean="0"/>
              <a:t>Matlab </a:t>
            </a:r>
            <a:r>
              <a:rPr lang="en-US" dirty="0" err="1" smtClean="0">
                <a:latin typeface="Arial" pitchFamily="34" charset="0"/>
                <a:cs typeface="Arial" pitchFamily="34" charset="0"/>
              </a:rPr>
              <a:t>deconvlucy</a:t>
            </a:r>
            <a:r>
              <a:rPr lang="en-US" dirty="0" smtClean="0"/>
              <a:t> with </a:t>
            </a:r>
          </a:p>
          <a:p>
            <a:pPr>
              <a:buFont typeface="Arial" pitchFamily="34" charset="0"/>
              <a:buChar char="•"/>
            </a:pPr>
            <a:r>
              <a:rPr lang="en-US" dirty="0" smtClean="0"/>
              <a:t> space-invariant blur</a:t>
            </a:r>
          </a:p>
          <a:p>
            <a:pPr>
              <a:buFont typeface="Arial" pitchFamily="34" charset="0"/>
              <a:buChar char="•"/>
            </a:pPr>
            <a:r>
              <a:rPr lang="en-US" dirty="0" smtClean="0"/>
              <a:t> original RL iteration</a:t>
            </a:r>
            <a:endParaRPr lang="en-US" dirty="0"/>
          </a:p>
        </p:txBody>
      </p:sp>
      <p:pic>
        <p:nvPicPr>
          <p:cNvPr id="79879" name="Picture 7" descr="E:\BlurCode\Journal\figures\real_aff_rot\raff_tt15\tt15ff.bmp"/>
          <p:cNvPicPr>
            <a:picLocks noChangeAspect="1" noChangeArrowheads="1"/>
          </p:cNvPicPr>
          <p:nvPr/>
        </p:nvPicPr>
        <p:blipFill>
          <a:blip r:embed="rId6"/>
          <a:srcRect/>
          <a:stretch>
            <a:fillRect/>
          </a:stretch>
        </p:blipFill>
        <p:spPr bwMode="auto">
          <a:xfrm>
            <a:off x="685800" y="1438870"/>
            <a:ext cx="2433609" cy="2743200"/>
          </a:xfrm>
          <a:prstGeom prst="rect">
            <a:avLst/>
          </a:prstGeom>
          <a:noFill/>
          <a:ln>
            <a:solidFill>
              <a:srgbClr val="FBFF0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879"/>
                                        </p:tgtEl>
                                        <p:attrNameLst>
                                          <p:attrName>style.visibility</p:attrName>
                                        </p:attrNameLst>
                                      </p:cBhvr>
                                      <p:to>
                                        <p:strVal val="visible"/>
                                      </p:to>
                                    </p:set>
                                    <p:animEffect transition="in" filter="fade">
                                      <p:cBhvr>
                                        <p:cTn id="7" dur="500"/>
                                        <p:tgtEl>
                                          <p:spTgt spid="798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2883"/>
                                        </p:tgtEl>
                                        <p:attrNameLst>
                                          <p:attrName>style.visibility</p:attrName>
                                        </p:attrNameLst>
                                      </p:cBhvr>
                                      <p:to>
                                        <p:strVal val="visible"/>
                                      </p:to>
                                    </p:set>
                                    <p:animEffect transition="in" filter="fade">
                                      <p:cBhvr>
                                        <p:cTn id="18" dur="500"/>
                                        <p:tgtEl>
                                          <p:spTgt spid="1228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231140" y="3696335"/>
            <a:ext cx="5943600" cy="1463040"/>
            <a:chOff x="231140" y="3696335"/>
            <a:chExt cx="5943600" cy="1463040"/>
          </a:xfrm>
        </p:grpSpPr>
        <p:sp>
          <p:nvSpPr>
            <p:cNvPr id="62" name="Rectangle 61"/>
            <p:cNvSpPr/>
            <p:nvPr/>
          </p:nvSpPr>
          <p:spPr>
            <a:xfrm>
              <a:off x="3429000" y="4419600"/>
              <a:ext cx="20574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231140" y="3696335"/>
              <a:ext cx="5943600" cy="1463040"/>
              <a:chOff x="0" y="3413760"/>
              <a:chExt cx="5943600" cy="1463040"/>
            </a:xfrm>
          </p:grpSpPr>
          <p:cxnSp>
            <p:nvCxnSpPr>
              <p:cNvPr id="39" name="Straight Connector 38"/>
              <p:cNvCxnSpPr/>
              <p:nvPr/>
            </p:nvCxnSpPr>
            <p:spPr>
              <a:xfrm>
                <a:off x="1708150" y="4135437"/>
                <a:ext cx="4235450" cy="1588"/>
              </a:xfrm>
              <a:prstGeom prst="line">
                <a:avLst/>
              </a:prstGeom>
              <a:ln w="57150" cap="rnd"/>
            </p:spPr>
            <p:style>
              <a:lnRef idx="1">
                <a:schemeClr val="accent1"/>
              </a:lnRef>
              <a:fillRef idx="0">
                <a:schemeClr val="accent1"/>
              </a:fillRef>
              <a:effectRef idx="0">
                <a:schemeClr val="accent1"/>
              </a:effectRef>
              <a:fontRef idx="minor">
                <a:schemeClr val="tx1"/>
              </a:fontRef>
            </p:style>
          </p:cxnSp>
          <p:pic>
            <p:nvPicPr>
              <p:cNvPr id="124932" name="Picture 4" descr="E:\BlurCode\images\syn\aff4_syn2_20.bmp"/>
              <p:cNvPicPr>
                <a:picLocks noChangeAspect="1" noChangeArrowheads="1"/>
              </p:cNvPicPr>
              <p:nvPr/>
            </p:nvPicPr>
            <p:blipFill>
              <a:blip r:embed="rId3"/>
              <a:srcRect/>
              <a:stretch>
                <a:fillRect/>
              </a:stretch>
            </p:blipFill>
            <p:spPr bwMode="auto">
              <a:xfrm>
                <a:off x="0" y="3413760"/>
                <a:ext cx="2143760" cy="1463040"/>
              </a:xfrm>
              <a:prstGeom prst="rect">
                <a:avLst/>
              </a:prstGeom>
              <a:noFill/>
              <a:ln w="9525">
                <a:noFill/>
                <a:miter lim="800000"/>
                <a:headEnd/>
                <a:tailEnd/>
              </a:ln>
            </p:spPr>
          </p:pic>
        </p:grpSp>
      </p:grpSp>
      <p:grpSp>
        <p:nvGrpSpPr>
          <p:cNvPr id="41" name="Group 40"/>
          <p:cNvGrpSpPr/>
          <p:nvPr/>
        </p:nvGrpSpPr>
        <p:grpSpPr>
          <a:xfrm>
            <a:off x="3279140" y="4458335"/>
            <a:ext cx="5560060" cy="1463040"/>
            <a:chOff x="3048000" y="4175760"/>
            <a:chExt cx="5560060" cy="1463040"/>
          </a:xfrm>
        </p:grpSpPr>
        <p:cxnSp>
          <p:nvCxnSpPr>
            <p:cNvPr id="52" name="Straight Connector 51"/>
            <p:cNvCxnSpPr/>
            <p:nvPr/>
          </p:nvCxnSpPr>
          <p:spPr>
            <a:xfrm>
              <a:off x="3048000" y="4876800"/>
              <a:ext cx="3505200" cy="3175"/>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rot="5400000" flipH="1" flipV="1">
              <a:off x="4040188" y="5029200"/>
              <a:ext cx="303212" cy="1588"/>
            </a:xfrm>
            <a:prstGeom prst="straightConnector1">
              <a:avLst/>
            </a:prstGeom>
            <a:ln w="34925">
              <a:solidFill>
                <a:srgbClr val="FFFF00"/>
              </a:solidFill>
              <a:headEnd type="oval"/>
              <a:tailEnd type="arrow" w="lg" len="med"/>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rot="5400000" flipH="1" flipV="1">
              <a:off x="4876800" y="5027613"/>
              <a:ext cx="303213" cy="1587"/>
            </a:xfrm>
            <a:prstGeom prst="straightConnector1">
              <a:avLst/>
            </a:prstGeom>
            <a:ln w="34925">
              <a:solidFill>
                <a:srgbClr val="FFFF00"/>
              </a:solidFill>
              <a:headEnd type="oval"/>
              <a:tailEnd type="arrow"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3201987" y="5027613"/>
              <a:ext cx="303213" cy="1588"/>
            </a:xfrm>
            <a:prstGeom prst="straightConnector1">
              <a:avLst/>
            </a:prstGeom>
            <a:ln w="34925">
              <a:solidFill>
                <a:srgbClr val="FFFF00"/>
              </a:solidFill>
              <a:headEnd type="oval"/>
              <a:tailEnd type="arrow" w="lg"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flipH="1" flipV="1">
              <a:off x="5715000" y="5027613"/>
              <a:ext cx="303213" cy="1587"/>
            </a:xfrm>
            <a:prstGeom prst="straightConnector1">
              <a:avLst/>
            </a:prstGeom>
            <a:ln w="34925">
              <a:solidFill>
                <a:srgbClr val="FFFF00"/>
              </a:solidFill>
              <a:headEnd type="oval"/>
              <a:tailEnd type="arrow" w="lg" len="med"/>
            </a:ln>
          </p:spPr>
          <p:style>
            <a:lnRef idx="1">
              <a:schemeClr val="accent1"/>
            </a:lnRef>
            <a:fillRef idx="0">
              <a:schemeClr val="accent1"/>
            </a:fillRef>
            <a:effectRef idx="0">
              <a:schemeClr val="accent1"/>
            </a:effectRef>
            <a:fontRef idx="minor">
              <a:schemeClr val="tx1"/>
            </a:fontRef>
          </p:style>
        </p:cxnSp>
        <p:pic>
          <p:nvPicPr>
            <p:cNvPr id="58" name="Picture 2" descr="E:\BlurCode\Presentation\syn_1.gif"/>
            <p:cNvPicPr>
              <a:picLocks noChangeAspect="1" noChangeArrowheads="1" noCrop="1"/>
            </p:cNvPicPr>
            <p:nvPr/>
          </p:nvPicPr>
          <p:blipFill>
            <a:blip r:embed="rId4"/>
            <a:srcRect/>
            <a:stretch>
              <a:fillRect/>
            </a:stretch>
          </p:blipFill>
          <p:spPr bwMode="auto">
            <a:xfrm>
              <a:off x="6464300" y="4175760"/>
              <a:ext cx="2143760" cy="1463040"/>
            </a:xfrm>
            <a:prstGeom prst="rect">
              <a:avLst/>
            </a:prstGeom>
            <a:noFill/>
            <a:ln w="9525">
              <a:noFill/>
              <a:miter lim="800000"/>
              <a:headEnd/>
              <a:tailEnd/>
            </a:ln>
          </p:spPr>
        </p:pic>
      </p:grpSp>
      <p:grpSp>
        <p:nvGrpSpPr>
          <p:cNvPr id="80" name="Group 79"/>
          <p:cNvGrpSpPr/>
          <p:nvPr/>
        </p:nvGrpSpPr>
        <p:grpSpPr>
          <a:xfrm>
            <a:off x="231140" y="5387975"/>
            <a:ext cx="6324600" cy="1463040"/>
            <a:chOff x="231140" y="5387975"/>
            <a:chExt cx="6324600" cy="1463040"/>
          </a:xfrm>
        </p:grpSpPr>
        <p:sp>
          <p:nvSpPr>
            <p:cNvPr id="63" name="Rectangle 62"/>
            <p:cNvSpPr/>
            <p:nvPr/>
          </p:nvSpPr>
          <p:spPr>
            <a:xfrm>
              <a:off x="3352800" y="6096000"/>
              <a:ext cx="4572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4191000" y="6096000"/>
              <a:ext cx="4572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5029200" y="6096000"/>
              <a:ext cx="4572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5867400" y="6096000"/>
              <a:ext cx="4572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231140" y="5387975"/>
              <a:ext cx="6324600" cy="1463040"/>
              <a:chOff x="0" y="5166360"/>
              <a:chExt cx="6324600" cy="1463040"/>
            </a:xfrm>
          </p:grpSpPr>
          <p:cxnSp>
            <p:nvCxnSpPr>
              <p:cNvPr id="42" name="Straight Connector 41"/>
              <p:cNvCxnSpPr/>
              <p:nvPr/>
            </p:nvCxnSpPr>
            <p:spPr>
              <a:xfrm>
                <a:off x="1752600" y="5867400"/>
                <a:ext cx="4572000" cy="1588"/>
              </a:xfrm>
              <a:prstGeom prst="line">
                <a:avLst/>
              </a:prstGeom>
              <a:ln w="57150" cap="rnd"/>
            </p:spPr>
            <p:style>
              <a:lnRef idx="1">
                <a:schemeClr val="accent1"/>
              </a:lnRef>
              <a:fillRef idx="0">
                <a:schemeClr val="accent1"/>
              </a:fillRef>
              <a:effectRef idx="0">
                <a:schemeClr val="accent1"/>
              </a:effectRef>
              <a:fontRef idx="minor">
                <a:schemeClr val="tx1"/>
              </a:fontRef>
            </p:style>
          </p:cxnSp>
          <p:pic>
            <p:nvPicPr>
              <p:cNvPr id="124933" name="Picture 5" descr="E:\BlurCode\Presentation\syn_car.gif"/>
              <p:cNvPicPr>
                <a:picLocks noChangeAspect="1" noChangeArrowheads="1" noCrop="1"/>
              </p:cNvPicPr>
              <p:nvPr/>
            </p:nvPicPr>
            <p:blipFill>
              <a:blip r:embed="rId5"/>
              <a:srcRect/>
              <a:stretch>
                <a:fillRect/>
              </a:stretch>
            </p:blipFill>
            <p:spPr bwMode="auto">
              <a:xfrm>
                <a:off x="0" y="5166360"/>
                <a:ext cx="2143760" cy="1463040"/>
              </a:xfrm>
              <a:prstGeom prst="rect">
                <a:avLst/>
              </a:prstGeom>
              <a:noFill/>
              <a:ln w="9525">
                <a:noFill/>
                <a:miter lim="800000"/>
                <a:headEnd/>
                <a:tailEnd/>
              </a:ln>
            </p:spPr>
          </p:pic>
        </p:grpSp>
      </p:grpSp>
      <p:grpSp>
        <p:nvGrpSpPr>
          <p:cNvPr id="77" name="Group 76"/>
          <p:cNvGrpSpPr/>
          <p:nvPr/>
        </p:nvGrpSpPr>
        <p:grpSpPr>
          <a:xfrm>
            <a:off x="2987040" y="1044575"/>
            <a:ext cx="5852160" cy="1463040"/>
            <a:chOff x="2987040" y="1044575"/>
            <a:chExt cx="5852160" cy="1463040"/>
          </a:xfrm>
        </p:grpSpPr>
        <p:sp>
          <p:nvSpPr>
            <p:cNvPr id="60" name="Rectangle 59"/>
            <p:cNvSpPr/>
            <p:nvPr/>
          </p:nvSpPr>
          <p:spPr>
            <a:xfrm>
              <a:off x="4038600" y="1752600"/>
              <a:ext cx="6858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3507740" y="1745615"/>
              <a:ext cx="3232150" cy="1588"/>
            </a:xfrm>
            <a:prstGeom prst="line">
              <a:avLst/>
            </a:prstGeom>
            <a:ln w="57150" cap="rnd"/>
          </p:spPr>
          <p:style>
            <a:lnRef idx="1">
              <a:schemeClr val="accent1"/>
            </a:lnRef>
            <a:fillRef idx="0">
              <a:schemeClr val="accent1"/>
            </a:fillRef>
            <a:effectRef idx="0">
              <a:schemeClr val="accent1"/>
            </a:effectRef>
            <a:fontRef idx="minor">
              <a:schemeClr val="tx1"/>
            </a:fontRef>
          </p:style>
        </p:cxnSp>
        <p:pic>
          <p:nvPicPr>
            <p:cNvPr id="124931" name="Picture 3" descr="E:\BlurCode\images\aff4.bmp"/>
            <p:cNvPicPr>
              <a:picLocks noChangeAspect="1" noChangeArrowheads="1"/>
            </p:cNvPicPr>
            <p:nvPr/>
          </p:nvPicPr>
          <p:blipFill>
            <a:blip r:embed="rId6"/>
            <a:srcRect/>
            <a:stretch>
              <a:fillRect/>
            </a:stretch>
          </p:blipFill>
          <p:spPr bwMode="auto">
            <a:xfrm>
              <a:off x="6695440" y="1044575"/>
              <a:ext cx="2143760" cy="1463040"/>
            </a:xfrm>
            <a:prstGeom prst="rect">
              <a:avLst/>
            </a:prstGeom>
            <a:noFill/>
            <a:ln w="9525">
              <a:noFill/>
              <a:miter lim="800000"/>
              <a:headEnd/>
              <a:tailEnd/>
            </a:ln>
          </p:spPr>
        </p:pic>
        <p:sp>
          <p:nvSpPr>
            <p:cNvPr id="71" name="TextBox 70"/>
            <p:cNvSpPr txBox="1"/>
            <p:nvPr/>
          </p:nvSpPr>
          <p:spPr>
            <a:xfrm>
              <a:off x="2987040" y="1421765"/>
              <a:ext cx="673100" cy="400050"/>
            </a:xfrm>
            <a:prstGeom prst="rect">
              <a:avLst/>
            </a:prstGeom>
            <a:noFill/>
          </p:spPr>
          <p:txBody>
            <a:bodyPr wrap="none">
              <a:spAutoFit/>
            </a:bodyPr>
            <a:lstStyle/>
            <a:p>
              <a:pPr>
                <a:defRPr/>
              </a:pPr>
              <a:r>
                <a:rPr lang="en-US" sz="2000" b="1" dirty="0">
                  <a:solidFill>
                    <a:srgbClr val="00B0F0"/>
                  </a:solidFill>
                  <a:latin typeface="+mj-lt"/>
                </a:rPr>
                <a:t>time</a:t>
              </a:r>
            </a:p>
          </p:txBody>
        </p:sp>
        <p:sp>
          <p:nvSpPr>
            <p:cNvPr id="72" name="TextBox 71"/>
            <p:cNvSpPr txBox="1"/>
            <p:nvPr/>
          </p:nvSpPr>
          <p:spPr>
            <a:xfrm>
              <a:off x="5839778" y="1288415"/>
              <a:ext cx="868362" cy="461963"/>
            </a:xfrm>
            <a:prstGeom prst="rect">
              <a:avLst/>
            </a:prstGeom>
            <a:noFill/>
          </p:spPr>
          <p:txBody>
            <a:bodyPr wrap="none">
              <a:spAutoFit/>
            </a:bodyPr>
            <a:lstStyle/>
            <a:p>
              <a:pPr>
                <a:defRPr/>
              </a:pPr>
              <a:r>
                <a:rPr lang="en-US" sz="2400" b="1" dirty="0">
                  <a:latin typeface="+mj-lt"/>
                </a:rPr>
                <a:t>Input</a:t>
              </a:r>
            </a:p>
          </p:txBody>
        </p:sp>
      </p:grpSp>
      <p:grpSp>
        <p:nvGrpSpPr>
          <p:cNvPr id="51" name="Group 50"/>
          <p:cNvGrpSpPr/>
          <p:nvPr/>
        </p:nvGrpSpPr>
        <p:grpSpPr>
          <a:xfrm>
            <a:off x="231140" y="1943735"/>
            <a:ext cx="5943600" cy="1463040"/>
            <a:chOff x="0" y="1203960"/>
            <a:chExt cx="5943600" cy="1463040"/>
          </a:xfrm>
        </p:grpSpPr>
        <p:cxnSp>
          <p:nvCxnSpPr>
            <p:cNvPr id="32" name="Straight Connector 31"/>
            <p:cNvCxnSpPr/>
            <p:nvPr/>
          </p:nvCxnSpPr>
          <p:spPr>
            <a:xfrm>
              <a:off x="1905000" y="1905000"/>
              <a:ext cx="4038600" cy="1588"/>
            </a:xfrm>
            <a:prstGeom prst="line">
              <a:avLst/>
            </a:prstGeom>
            <a:ln w="57150" cap="rnd"/>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flipH="1" flipV="1">
              <a:off x="3995737" y="2055813"/>
              <a:ext cx="303213" cy="1588"/>
            </a:xfrm>
            <a:prstGeom prst="straightConnector1">
              <a:avLst/>
            </a:prstGeom>
            <a:ln w="34925">
              <a:solidFill>
                <a:srgbClr val="FFFF00"/>
              </a:solidFill>
              <a:headEnd type="oval"/>
              <a:tailEnd type="arrow" w="lg" len="med"/>
            </a:ln>
          </p:spPr>
          <p:style>
            <a:lnRef idx="1">
              <a:schemeClr val="accent1"/>
            </a:lnRef>
            <a:fillRef idx="0">
              <a:schemeClr val="accent1"/>
            </a:fillRef>
            <a:effectRef idx="0">
              <a:schemeClr val="accent1"/>
            </a:effectRef>
            <a:fontRef idx="minor">
              <a:schemeClr val="tx1"/>
            </a:fontRef>
          </p:style>
        </p:cxnSp>
        <p:pic>
          <p:nvPicPr>
            <p:cNvPr id="47" name="Picture 4" descr="E:\BlurCode\images\syn\2\aff4_syn_11.bmp"/>
            <p:cNvPicPr>
              <a:picLocks noChangeAspect="1" noChangeArrowheads="1"/>
            </p:cNvPicPr>
            <p:nvPr/>
          </p:nvPicPr>
          <p:blipFill>
            <a:blip r:embed="rId7"/>
            <a:srcRect/>
            <a:stretch>
              <a:fillRect/>
            </a:stretch>
          </p:blipFill>
          <p:spPr bwMode="auto">
            <a:xfrm>
              <a:off x="0" y="1203960"/>
              <a:ext cx="2143760" cy="1463040"/>
            </a:xfrm>
            <a:prstGeom prst="rect">
              <a:avLst/>
            </a:prstGeom>
            <a:noFill/>
            <a:ln w="9525">
              <a:noFill/>
              <a:miter lim="800000"/>
              <a:headEnd/>
              <a:tailEnd/>
            </a:ln>
          </p:spPr>
        </p:pic>
        <p:sp>
          <p:nvSpPr>
            <p:cNvPr id="73" name="TextBox 72"/>
            <p:cNvSpPr txBox="1"/>
            <p:nvPr/>
          </p:nvSpPr>
          <p:spPr>
            <a:xfrm>
              <a:off x="2667000" y="1447800"/>
              <a:ext cx="1474788" cy="461963"/>
            </a:xfrm>
            <a:prstGeom prst="rect">
              <a:avLst/>
            </a:prstGeom>
            <a:noFill/>
          </p:spPr>
          <p:txBody>
            <a:bodyPr wrap="none">
              <a:spAutoFit/>
            </a:bodyPr>
            <a:lstStyle/>
            <a:p>
              <a:pPr>
                <a:defRPr/>
              </a:pPr>
              <a:r>
                <a:rPr lang="en-US" sz="2400" b="1" dirty="0">
                  <a:latin typeface="+mj-lt"/>
                </a:rPr>
                <a:t>Deblurred</a:t>
              </a:r>
            </a:p>
          </p:txBody>
        </p:sp>
      </p:grpSp>
      <p:grpSp>
        <p:nvGrpSpPr>
          <p:cNvPr id="78" name="Group 77"/>
          <p:cNvGrpSpPr/>
          <p:nvPr/>
        </p:nvGrpSpPr>
        <p:grpSpPr>
          <a:xfrm>
            <a:off x="3279140" y="2781935"/>
            <a:ext cx="5560060" cy="1485265"/>
            <a:chOff x="3279140" y="2781935"/>
            <a:chExt cx="5560060" cy="1485265"/>
          </a:xfrm>
        </p:grpSpPr>
        <p:sp>
          <p:nvSpPr>
            <p:cNvPr id="61" name="Rectangle 60"/>
            <p:cNvSpPr/>
            <p:nvPr/>
          </p:nvSpPr>
          <p:spPr>
            <a:xfrm>
              <a:off x="3810000" y="3505200"/>
              <a:ext cx="1219200" cy="228600"/>
            </a:xfrm>
            <a:prstGeom prst="rect">
              <a:avLst/>
            </a:prstGeom>
            <a:no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3279140" y="2781935"/>
              <a:ext cx="5560060" cy="1485265"/>
              <a:chOff x="3048000" y="2194560"/>
              <a:chExt cx="5560060" cy="1485265"/>
            </a:xfrm>
          </p:grpSpPr>
          <p:cxnSp>
            <p:nvCxnSpPr>
              <p:cNvPr id="36" name="Straight Connector 35"/>
              <p:cNvCxnSpPr/>
              <p:nvPr/>
            </p:nvCxnSpPr>
            <p:spPr>
              <a:xfrm>
                <a:off x="3048000" y="2916237"/>
                <a:ext cx="3429000" cy="1588"/>
              </a:xfrm>
              <a:prstGeom prst="line">
                <a:avLst/>
              </a:prstGeom>
              <a:ln w="57150" cap="rnd"/>
            </p:spPr>
            <p:style>
              <a:lnRef idx="1">
                <a:schemeClr val="accent1"/>
              </a:lnRef>
              <a:fillRef idx="0">
                <a:schemeClr val="accent1"/>
              </a:fillRef>
              <a:effectRef idx="0">
                <a:schemeClr val="accent1"/>
              </a:effectRef>
              <a:fontRef idx="minor">
                <a:schemeClr val="tx1"/>
              </a:fontRef>
            </p:style>
          </p:cxnSp>
          <p:pic>
            <p:nvPicPr>
              <p:cNvPr id="50" name="Picture 11" descr="E:\BlurCode\images\syn\2\aff4_syn_15.bmp"/>
              <p:cNvPicPr>
                <a:picLocks noChangeAspect="1" noChangeArrowheads="1"/>
              </p:cNvPicPr>
              <p:nvPr/>
            </p:nvPicPr>
            <p:blipFill>
              <a:blip r:embed="rId8"/>
              <a:srcRect/>
              <a:stretch>
                <a:fillRect/>
              </a:stretch>
            </p:blipFill>
            <p:spPr bwMode="auto">
              <a:xfrm>
                <a:off x="6464300" y="2194560"/>
                <a:ext cx="2143760" cy="1463040"/>
              </a:xfrm>
              <a:prstGeom prst="rect">
                <a:avLst/>
              </a:prstGeom>
              <a:noFill/>
              <a:ln w="9525">
                <a:noFill/>
                <a:miter lim="800000"/>
                <a:headEnd/>
                <a:tailEnd/>
              </a:ln>
            </p:spPr>
          </p:pic>
          <p:sp>
            <p:nvSpPr>
              <p:cNvPr id="74" name="TextBox 73"/>
              <p:cNvSpPr txBox="1"/>
              <p:nvPr/>
            </p:nvSpPr>
            <p:spPr>
              <a:xfrm>
                <a:off x="4435506" y="3279715"/>
                <a:ext cx="1657954" cy="400110"/>
              </a:xfrm>
              <a:prstGeom prst="rect">
                <a:avLst/>
              </a:prstGeom>
              <a:noFill/>
            </p:spPr>
            <p:txBody>
              <a:bodyPr wrap="none">
                <a:spAutoFit/>
              </a:bodyPr>
              <a:lstStyle/>
              <a:p>
                <a:pPr>
                  <a:defRPr/>
                </a:pPr>
                <a:r>
                  <a:rPr lang="en-US" sz="2000" b="1" dirty="0" smtClean="0">
                    <a:latin typeface="+mj-lt"/>
                  </a:rPr>
                  <a:t>Blur synthesis</a:t>
                </a:r>
                <a:endParaRPr lang="en-US" sz="2000" b="1" dirty="0">
                  <a:latin typeface="+mj-lt"/>
                </a:endParaRPr>
              </a:p>
            </p:txBody>
          </p:sp>
        </p:grpSp>
      </p:grpSp>
      <p:sp>
        <p:nvSpPr>
          <p:cNvPr id="75" name="TextBox 74"/>
          <p:cNvSpPr txBox="1"/>
          <p:nvPr/>
        </p:nvSpPr>
        <p:spPr>
          <a:xfrm>
            <a:off x="4495800" y="5597525"/>
            <a:ext cx="2010615" cy="400110"/>
          </a:xfrm>
          <a:prstGeom prst="rect">
            <a:avLst/>
          </a:prstGeom>
          <a:noFill/>
        </p:spPr>
        <p:txBody>
          <a:bodyPr wrap="none">
            <a:spAutoFit/>
          </a:bodyPr>
          <a:lstStyle/>
          <a:p>
            <a:pPr>
              <a:defRPr/>
            </a:pPr>
            <a:r>
              <a:rPr lang="en-US" sz="2000" b="1" dirty="0" smtClean="0">
                <a:latin typeface="+mj-lt"/>
              </a:rPr>
              <a:t>Motion synthesis</a:t>
            </a:r>
            <a:endParaRPr lang="en-US" sz="2000" b="1" dirty="0">
              <a:latin typeface="+mj-lt"/>
            </a:endParaRPr>
          </a:p>
        </p:txBody>
      </p:sp>
      <p:sp>
        <p:nvSpPr>
          <p:cNvPr id="59" name="Title 1"/>
          <p:cNvSpPr>
            <a:spLocks noGrp="1"/>
          </p:cNvSpPr>
          <p:nvPr>
            <p:ph type="title"/>
          </p:nvPr>
        </p:nvSpPr>
        <p:spPr>
          <a:xfrm>
            <a:off x="457200" y="274638"/>
            <a:ext cx="8229600" cy="1143000"/>
          </a:xfrm>
        </p:spPr>
        <p:txBody>
          <a:bodyPr/>
          <a:lstStyle/>
          <a:p>
            <a:pPr algn="l" eaLnBrk="1" hangingPunct="1"/>
            <a:r>
              <a:rPr lang="en-US" dirty="0" smtClean="0"/>
              <a:t>Blur / motion 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1"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par>
                                <p:cTn id="19" presetID="10" presetClass="entr" presetSubtype="0" fill="hold"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rot="16200000" flipH="1">
            <a:off x="7467600" y="5181600"/>
            <a:ext cx="304800" cy="152400"/>
          </a:xfrm>
          <a:prstGeom prst="line">
            <a:avLst/>
          </a:prstGeom>
          <a:ln w="44450" cap="rnd">
            <a:solidFill>
              <a:srgbClr val="FBFF00"/>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696200" y="5105400"/>
            <a:ext cx="990600" cy="304800"/>
          </a:xfrm>
          <a:prstGeom prst="line">
            <a:avLst/>
          </a:prstGeom>
          <a:ln w="44450" cap="rnd">
            <a:solidFill>
              <a:srgbClr val="FBFF00"/>
            </a:solidFill>
            <a:tailEnd type="non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00400" y="5105400"/>
            <a:ext cx="685800" cy="228600"/>
          </a:xfrm>
          <a:prstGeom prst="rect">
            <a:avLst/>
          </a:prstGeom>
          <a:noFill/>
          <a:ln w="31750" cap="rnd">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257800" y="5105400"/>
            <a:ext cx="1066800" cy="228600"/>
          </a:xfrm>
          <a:prstGeom prst="rect">
            <a:avLst/>
          </a:prstGeom>
          <a:noFill/>
          <a:ln w="31750" cap="rnd">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1866" name="Picture 10" descr="E:\BlurCode\images\syn\aff4_syn2_07.bmp"/>
          <p:cNvPicPr>
            <a:picLocks noChangeAspect="1" noChangeArrowheads="1"/>
          </p:cNvPicPr>
          <p:nvPr/>
        </p:nvPicPr>
        <p:blipFill>
          <a:blip r:embed="rId3"/>
          <a:srcRect/>
          <a:stretch>
            <a:fillRect/>
          </a:stretch>
        </p:blipFill>
        <p:spPr bwMode="auto">
          <a:xfrm>
            <a:off x="4724400" y="2057400"/>
            <a:ext cx="2052395" cy="2743200"/>
          </a:xfrm>
          <a:prstGeom prst="rect">
            <a:avLst/>
          </a:prstGeom>
          <a:noFill/>
          <a:ln w="9525">
            <a:noFill/>
            <a:miter lim="800000"/>
            <a:headEnd/>
            <a:tailEnd/>
          </a:ln>
        </p:spPr>
      </p:pic>
      <p:pic>
        <p:nvPicPr>
          <p:cNvPr id="44039" name="Picture 12" descr="E:\BlurCode\images\f_3.bmp"/>
          <p:cNvPicPr>
            <a:picLocks noChangeAspect="1" noChangeArrowheads="1"/>
          </p:cNvPicPr>
          <p:nvPr/>
        </p:nvPicPr>
        <p:blipFill>
          <a:blip r:embed="rId4"/>
          <a:srcRect/>
          <a:stretch>
            <a:fillRect/>
          </a:stretch>
        </p:blipFill>
        <p:spPr bwMode="auto">
          <a:xfrm>
            <a:off x="310647" y="2057399"/>
            <a:ext cx="2051553" cy="2743200"/>
          </a:xfrm>
          <a:prstGeom prst="rect">
            <a:avLst/>
          </a:prstGeom>
          <a:noFill/>
          <a:ln w="9525">
            <a:noFill/>
            <a:miter lim="800000"/>
            <a:headEnd/>
            <a:tailEnd/>
          </a:ln>
        </p:spPr>
      </p:pic>
      <p:pic>
        <p:nvPicPr>
          <p:cNvPr id="8" name="Picture 2" descr="E:\BlurCode\images\syn\16\aff4_syn3_slowdown.bmp"/>
          <p:cNvPicPr>
            <a:picLocks noChangeAspect="1" noChangeArrowheads="1"/>
          </p:cNvPicPr>
          <p:nvPr/>
        </p:nvPicPr>
        <p:blipFill>
          <a:blip r:embed="rId5"/>
          <a:srcRect/>
          <a:stretch>
            <a:fillRect/>
          </a:stretch>
        </p:blipFill>
        <p:spPr bwMode="auto">
          <a:xfrm>
            <a:off x="6939205" y="2057400"/>
            <a:ext cx="2052395" cy="2743200"/>
          </a:xfrm>
          <a:prstGeom prst="rect">
            <a:avLst/>
          </a:prstGeom>
          <a:noFill/>
          <a:ln w="9525">
            <a:noFill/>
            <a:miter lim="800000"/>
            <a:headEnd/>
            <a:tailEnd/>
          </a:ln>
        </p:spPr>
      </p:pic>
      <p:pic>
        <p:nvPicPr>
          <p:cNvPr id="10" name="Picture 8" descr="E:\BlurCode\images\syn\aff4_syn2_03.bmp"/>
          <p:cNvPicPr>
            <a:picLocks noChangeAspect="1" noChangeArrowheads="1"/>
          </p:cNvPicPr>
          <p:nvPr/>
        </p:nvPicPr>
        <p:blipFill>
          <a:blip r:embed="rId6"/>
          <a:srcRect/>
          <a:stretch>
            <a:fillRect/>
          </a:stretch>
        </p:blipFill>
        <p:spPr bwMode="auto">
          <a:xfrm>
            <a:off x="2519606" y="2057400"/>
            <a:ext cx="2052394" cy="2743200"/>
          </a:xfrm>
          <a:prstGeom prst="rect">
            <a:avLst/>
          </a:prstGeom>
          <a:noFill/>
          <a:ln w="9525">
            <a:noFill/>
            <a:miter lim="800000"/>
            <a:headEnd/>
            <a:tailEnd/>
          </a:ln>
        </p:spPr>
      </p:pic>
      <p:sp>
        <p:nvSpPr>
          <p:cNvPr id="6" name="Rectangle 5"/>
          <p:cNvSpPr/>
          <p:nvPr/>
        </p:nvSpPr>
        <p:spPr>
          <a:xfrm>
            <a:off x="1219200" y="5105400"/>
            <a:ext cx="307340" cy="228600"/>
          </a:xfrm>
          <a:prstGeom prst="rect">
            <a:avLst/>
          </a:prstGeom>
          <a:noFill/>
          <a:ln w="31750" cap="rnd">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57200" y="5105400"/>
            <a:ext cx="8534400" cy="1588"/>
          </a:xfrm>
          <a:prstGeom prst="line">
            <a:avLst/>
          </a:prstGeom>
          <a:ln w="53975" cap="rnd"/>
        </p:spPr>
        <p:style>
          <a:lnRef idx="1">
            <a:schemeClr val="accent1"/>
          </a:lnRef>
          <a:fillRef idx="0">
            <a:schemeClr val="accent1"/>
          </a:fillRef>
          <a:effectRef idx="0">
            <a:schemeClr val="accent1"/>
          </a:effectRef>
          <a:fontRef idx="minor">
            <a:schemeClr val="tx1"/>
          </a:fontRef>
        </p:style>
      </p:cxnSp>
      <p:pic>
        <p:nvPicPr>
          <p:cNvPr id="21" name="Picture 3" descr="E:\BlurCode\Journal\figures\real_seg\rseg_f3\seg3.bmp"/>
          <p:cNvPicPr>
            <a:picLocks noChangeAspect="1" noChangeArrowheads="1"/>
          </p:cNvPicPr>
          <p:nvPr/>
        </p:nvPicPr>
        <p:blipFill>
          <a:blip r:embed="rId7"/>
          <a:srcRect/>
          <a:stretch>
            <a:fillRect/>
          </a:stretch>
        </p:blipFill>
        <p:spPr bwMode="auto">
          <a:xfrm>
            <a:off x="304800" y="2057400"/>
            <a:ext cx="2054906" cy="2743200"/>
          </a:xfrm>
          <a:prstGeom prst="rect">
            <a:avLst/>
          </a:prstGeom>
          <a:ln>
            <a:noFill/>
          </a:ln>
          <a:effectLst/>
        </p:spPr>
      </p:pic>
      <p:sp>
        <p:nvSpPr>
          <p:cNvPr id="13" name="Title 1"/>
          <p:cNvSpPr>
            <a:spLocks noGrp="1"/>
          </p:cNvSpPr>
          <p:nvPr>
            <p:ph type="title"/>
          </p:nvPr>
        </p:nvSpPr>
        <p:spPr>
          <a:xfrm>
            <a:off x="457200" y="274638"/>
            <a:ext cx="8229600" cy="1143000"/>
          </a:xfrm>
        </p:spPr>
        <p:txBody>
          <a:bodyPr/>
          <a:lstStyle/>
          <a:p>
            <a:pPr eaLnBrk="1" hangingPunct="1"/>
            <a:r>
              <a:rPr lang="en-US" dirty="0" smtClean="0"/>
              <a:t>Blur 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21866"/>
                                        </p:tgtEl>
                                        <p:attrNameLst>
                                          <p:attrName>style.visibility</p:attrName>
                                        </p:attrNameLst>
                                      </p:cBhvr>
                                      <p:to>
                                        <p:strVal val="visible"/>
                                      </p:to>
                                    </p:set>
                                    <p:animEffect transition="in" filter="fade">
                                      <p:cBhvr>
                                        <p:cTn id="15" dur="500"/>
                                        <p:tgtEl>
                                          <p:spTgt spid="12186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E:\BlurCode\images\c12.bmp"/>
          <p:cNvPicPr>
            <a:picLocks noChangeAspect="1" noChangeArrowheads="1"/>
          </p:cNvPicPr>
          <p:nvPr/>
        </p:nvPicPr>
        <p:blipFill>
          <a:blip r:embed="rId3"/>
          <a:srcRect/>
          <a:stretch>
            <a:fillRect/>
          </a:stretch>
        </p:blipFill>
        <p:spPr bwMode="auto">
          <a:xfrm>
            <a:off x="1163411" y="2438400"/>
            <a:ext cx="2722789" cy="2743200"/>
          </a:xfrm>
          <a:prstGeom prst="rect">
            <a:avLst/>
          </a:prstGeom>
          <a:noFill/>
          <a:ln w="9525">
            <a:noFill/>
            <a:miter lim="800000"/>
            <a:headEnd/>
            <a:tailEnd/>
          </a:ln>
        </p:spPr>
      </p:pic>
      <p:sp>
        <p:nvSpPr>
          <p:cNvPr id="4" name="TextBox 3"/>
          <p:cNvSpPr txBox="1"/>
          <p:nvPr/>
        </p:nvSpPr>
        <p:spPr>
          <a:xfrm>
            <a:off x="2063435" y="1838980"/>
            <a:ext cx="984565" cy="523220"/>
          </a:xfrm>
          <a:prstGeom prst="rect">
            <a:avLst/>
          </a:prstGeom>
          <a:noFill/>
        </p:spPr>
        <p:txBody>
          <a:bodyPr wrap="none" rtlCol="0">
            <a:spAutoFit/>
          </a:bodyPr>
          <a:lstStyle/>
          <a:p>
            <a:r>
              <a:rPr lang="en-US" sz="2800" dirty="0" smtClean="0"/>
              <a:t>Input</a:t>
            </a:r>
            <a:endParaRPr lang="en-US" sz="2800" dirty="0"/>
          </a:p>
        </p:txBody>
      </p:sp>
      <p:sp>
        <p:nvSpPr>
          <p:cNvPr id="5" name="TextBox 4"/>
          <p:cNvSpPr txBox="1"/>
          <p:nvPr/>
        </p:nvSpPr>
        <p:spPr>
          <a:xfrm>
            <a:off x="5518313" y="1838980"/>
            <a:ext cx="1263487" cy="523220"/>
          </a:xfrm>
          <a:prstGeom prst="rect">
            <a:avLst/>
          </a:prstGeom>
          <a:noFill/>
        </p:spPr>
        <p:txBody>
          <a:bodyPr wrap="none" rtlCol="0">
            <a:spAutoFit/>
          </a:bodyPr>
          <a:lstStyle/>
          <a:p>
            <a:r>
              <a:rPr lang="en-US" sz="2800" dirty="0" smtClean="0"/>
              <a:t>Output</a:t>
            </a:r>
            <a:endParaRPr lang="en-US" sz="2800" dirty="0"/>
          </a:p>
        </p:txBody>
      </p:sp>
      <p:pic>
        <p:nvPicPr>
          <p:cNvPr id="272385" name="Picture 1" descr="E:\BlurCode\Presentation\bag_gif.gif"/>
          <p:cNvPicPr>
            <a:picLocks noChangeAspect="1" noChangeArrowheads="1" noCrop="1"/>
          </p:cNvPicPr>
          <p:nvPr/>
        </p:nvPicPr>
        <p:blipFill>
          <a:blip r:embed="rId4"/>
          <a:srcRect/>
          <a:stretch>
            <a:fillRect/>
          </a:stretch>
        </p:blipFill>
        <p:spPr bwMode="auto">
          <a:xfrm>
            <a:off x="4343400" y="2438400"/>
            <a:ext cx="3657600" cy="2743200"/>
          </a:xfrm>
          <a:prstGeom prst="rect">
            <a:avLst/>
          </a:prstGeom>
          <a:noFill/>
        </p:spPr>
      </p:pic>
      <p:sp>
        <p:nvSpPr>
          <p:cNvPr id="6" name="Title 1"/>
          <p:cNvSpPr>
            <a:spLocks noGrp="1"/>
          </p:cNvSpPr>
          <p:nvPr>
            <p:ph type="title"/>
          </p:nvPr>
        </p:nvSpPr>
        <p:spPr>
          <a:xfrm>
            <a:off x="457200" y="274638"/>
            <a:ext cx="8229600" cy="1143000"/>
          </a:xfrm>
        </p:spPr>
        <p:txBody>
          <a:bodyPr/>
          <a:lstStyle/>
          <a:p>
            <a:pPr eaLnBrk="1" hangingPunct="1"/>
            <a:r>
              <a:rPr lang="en-US" dirty="0" smtClean="0"/>
              <a:t>Motion 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72385"/>
                                        </p:tgtEl>
                                        <p:attrNameLst>
                                          <p:attrName>style.visibility</p:attrName>
                                        </p:attrNameLst>
                                      </p:cBhvr>
                                      <p:to>
                                        <p:strVal val="visible"/>
                                      </p:to>
                                    </p:set>
                                    <p:animEffect transition="in" filter="fade">
                                      <p:cBhvr>
                                        <p:cTn id="10" dur="500"/>
                                        <p:tgtEl>
                                          <p:spTgt spid="272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5" descr="E:\BlurCode\images\cubics\b15.bmp"/>
          <p:cNvPicPr>
            <a:picLocks noChangeAspect="1" noChangeArrowheads="1"/>
          </p:cNvPicPr>
          <p:nvPr/>
        </p:nvPicPr>
        <p:blipFill>
          <a:blip r:embed="rId3"/>
          <a:srcRect/>
          <a:stretch>
            <a:fillRect/>
          </a:stretch>
        </p:blipFill>
        <p:spPr bwMode="auto">
          <a:xfrm>
            <a:off x="1058536" y="2819400"/>
            <a:ext cx="3361064" cy="2286000"/>
          </a:xfrm>
          <a:prstGeom prst="rect">
            <a:avLst/>
          </a:prstGeom>
          <a:noFill/>
          <a:ln w="9525">
            <a:noFill/>
            <a:miter lim="800000"/>
            <a:headEnd/>
            <a:tailEnd/>
          </a:ln>
        </p:spPr>
      </p:pic>
      <p:sp>
        <p:nvSpPr>
          <p:cNvPr id="4" name="TextBox 3"/>
          <p:cNvSpPr txBox="1"/>
          <p:nvPr/>
        </p:nvSpPr>
        <p:spPr>
          <a:xfrm>
            <a:off x="2209800" y="1981200"/>
            <a:ext cx="984565" cy="523220"/>
          </a:xfrm>
          <a:prstGeom prst="rect">
            <a:avLst/>
          </a:prstGeom>
          <a:noFill/>
        </p:spPr>
        <p:txBody>
          <a:bodyPr wrap="none" rtlCol="0">
            <a:spAutoFit/>
          </a:bodyPr>
          <a:lstStyle/>
          <a:p>
            <a:r>
              <a:rPr lang="en-US" sz="2800" dirty="0" smtClean="0"/>
              <a:t>Input</a:t>
            </a:r>
            <a:endParaRPr lang="en-US" sz="2800" dirty="0"/>
          </a:p>
        </p:txBody>
      </p:sp>
      <p:sp>
        <p:nvSpPr>
          <p:cNvPr id="6" name="TextBox 5"/>
          <p:cNvSpPr txBox="1"/>
          <p:nvPr/>
        </p:nvSpPr>
        <p:spPr>
          <a:xfrm>
            <a:off x="5943600" y="2057400"/>
            <a:ext cx="1263487" cy="523220"/>
          </a:xfrm>
          <a:prstGeom prst="rect">
            <a:avLst/>
          </a:prstGeom>
          <a:noFill/>
        </p:spPr>
        <p:txBody>
          <a:bodyPr wrap="none" rtlCol="0">
            <a:spAutoFit/>
          </a:bodyPr>
          <a:lstStyle/>
          <a:p>
            <a:r>
              <a:rPr lang="en-US" sz="2800" dirty="0" smtClean="0"/>
              <a:t>Output</a:t>
            </a:r>
            <a:endParaRPr lang="en-US" sz="2800" dirty="0"/>
          </a:p>
        </p:txBody>
      </p:sp>
      <p:pic>
        <p:nvPicPr>
          <p:cNvPr id="270337" name="Picture 1" descr="E:\BlurCode\Presentation\hand_gif.gif"/>
          <p:cNvPicPr>
            <a:picLocks noChangeAspect="1" noChangeArrowheads="1" noCrop="1"/>
          </p:cNvPicPr>
          <p:nvPr/>
        </p:nvPicPr>
        <p:blipFill>
          <a:blip r:embed="rId4"/>
          <a:srcRect/>
          <a:stretch>
            <a:fillRect/>
          </a:stretch>
        </p:blipFill>
        <p:spPr bwMode="auto">
          <a:xfrm>
            <a:off x="4867835" y="2819400"/>
            <a:ext cx="3361765" cy="2286000"/>
          </a:xfrm>
          <a:prstGeom prst="rect">
            <a:avLst/>
          </a:prstGeom>
          <a:noFill/>
        </p:spPr>
      </p:pic>
      <p:sp>
        <p:nvSpPr>
          <p:cNvPr id="7" name="Title 1"/>
          <p:cNvSpPr>
            <a:spLocks noGrp="1"/>
          </p:cNvSpPr>
          <p:nvPr>
            <p:ph type="title"/>
          </p:nvPr>
        </p:nvSpPr>
        <p:spPr>
          <a:xfrm>
            <a:off x="457200" y="274638"/>
            <a:ext cx="8229600" cy="1143000"/>
          </a:xfrm>
        </p:spPr>
        <p:txBody>
          <a:bodyPr/>
          <a:lstStyle/>
          <a:p>
            <a:pPr eaLnBrk="1" hangingPunct="1"/>
            <a:r>
              <a:rPr lang="en-US" dirty="0" smtClean="0"/>
              <a:t>Motion synthesis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70337"/>
                                        </p:tgtEl>
                                        <p:attrNameLst>
                                          <p:attrName>style.visibility</p:attrName>
                                        </p:attrNameLst>
                                      </p:cBhvr>
                                      <p:to>
                                        <p:strVal val="visible"/>
                                      </p:to>
                                    </p:set>
                                    <p:animEffect transition="in" filter="fade">
                                      <p:cBhvr>
                                        <p:cTn id="10" dur="500"/>
                                        <p:tgtEl>
                                          <p:spTgt spid="270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dirty="0" smtClean="0"/>
              <a:t>Summary</a:t>
            </a:r>
          </a:p>
        </p:txBody>
      </p:sp>
      <p:sp>
        <p:nvSpPr>
          <p:cNvPr id="3" name="Content Placeholder 2"/>
          <p:cNvSpPr>
            <a:spLocks noGrp="1"/>
          </p:cNvSpPr>
          <p:nvPr>
            <p:ph idx="1"/>
          </p:nvPr>
        </p:nvSpPr>
        <p:spPr>
          <a:xfrm>
            <a:off x="457200" y="1447800"/>
            <a:ext cx="8458200" cy="5257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Contributions</a:t>
            </a:r>
          </a:p>
          <a:p>
            <a:pPr lvl="1" eaLnBrk="1" fontAlgn="auto" hangingPunct="1">
              <a:spcAft>
                <a:spcPts val="0"/>
              </a:spcAft>
              <a:buFont typeface="Arial" pitchFamily="34" charset="0"/>
              <a:buChar char="–"/>
              <a:defRPr/>
            </a:pPr>
            <a:r>
              <a:rPr lang="en-US" dirty="0" smtClean="0"/>
              <a:t>A </a:t>
            </a:r>
            <a:r>
              <a:rPr lang="en-US" b="1" dirty="0" smtClean="0">
                <a:solidFill>
                  <a:srgbClr val="FF0000"/>
                </a:solidFill>
              </a:rPr>
              <a:t>local linear </a:t>
            </a:r>
            <a:r>
              <a:rPr lang="en-US" dirty="0" smtClean="0"/>
              <a:t>motion blur constraint</a:t>
            </a:r>
          </a:p>
          <a:p>
            <a:pPr lvl="1" eaLnBrk="1" fontAlgn="auto" hangingPunct="1">
              <a:spcAft>
                <a:spcPts val="0"/>
              </a:spcAft>
              <a:buFont typeface="Arial" pitchFamily="34" charset="0"/>
              <a:buChar char="–"/>
              <a:defRPr/>
            </a:pPr>
            <a:r>
              <a:rPr lang="en-US" dirty="0" smtClean="0"/>
              <a:t>Connection between motion blur and </a:t>
            </a:r>
            <a:r>
              <a:rPr lang="en-US" b="1" dirty="0" smtClean="0">
                <a:solidFill>
                  <a:srgbClr val="FF0000"/>
                </a:solidFill>
              </a:rPr>
              <a:t>optic flow</a:t>
            </a:r>
          </a:p>
          <a:p>
            <a:pPr lvl="1" eaLnBrk="1" fontAlgn="auto" hangingPunct="1">
              <a:spcAft>
                <a:spcPts val="0"/>
              </a:spcAft>
              <a:buFont typeface="Arial" pitchFamily="34" charset="0"/>
              <a:buChar char="–"/>
              <a:defRPr/>
            </a:pPr>
            <a:r>
              <a:rPr lang="en-US" dirty="0" smtClean="0"/>
              <a:t> </a:t>
            </a:r>
            <a:r>
              <a:rPr lang="en-US" b="1" dirty="0" smtClean="0">
                <a:solidFill>
                  <a:srgbClr val="FF0000"/>
                </a:solidFill>
              </a:rPr>
              <a:t>Space-variant</a:t>
            </a:r>
            <a:r>
              <a:rPr lang="en-US" dirty="0" smtClean="0"/>
              <a:t> motion estimation from blur</a:t>
            </a:r>
          </a:p>
          <a:p>
            <a:pPr lvl="1" eaLnBrk="1" fontAlgn="auto" hangingPunct="1">
              <a:spcAft>
                <a:spcPts val="0"/>
              </a:spcAft>
              <a:buFont typeface="Arial" pitchFamily="34" charset="0"/>
              <a:buChar char="–"/>
              <a:defRPr/>
            </a:pPr>
            <a:r>
              <a:rPr lang="en-US" dirty="0" smtClean="0"/>
              <a:t> </a:t>
            </a:r>
            <a:r>
              <a:rPr lang="en-US" b="1" dirty="0" smtClean="0">
                <a:solidFill>
                  <a:srgbClr val="FF0000"/>
                </a:solidFill>
              </a:rPr>
              <a:t>Applications</a:t>
            </a:r>
            <a:r>
              <a:rPr lang="en-US" dirty="0" smtClean="0"/>
              <a:t> on </a:t>
            </a:r>
            <a:r>
              <a:rPr lang="en-US" dirty="0" err="1" smtClean="0"/>
              <a:t>deblurring</a:t>
            </a:r>
            <a:r>
              <a:rPr lang="en-US" dirty="0" smtClean="0"/>
              <a:t> and blur/motion synthesis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Limitations</a:t>
            </a:r>
          </a:p>
          <a:p>
            <a:pPr lvl="1" eaLnBrk="1" fontAlgn="auto" hangingPunct="1">
              <a:spcAft>
                <a:spcPts val="0"/>
              </a:spcAft>
              <a:buFont typeface="Arial" pitchFamily="34" charset="0"/>
              <a:buChar char="–"/>
              <a:defRPr/>
            </a:pPr>
            <a:r>
              <a:rPr lang="en-US" dirty="0" smtClean="0"/>
              <a:t>May not hold for heavily textured region</a:t>
            </a:r>
          </a:p>
          <a:p>
            <a:pPr lvl="1" eaLnBrk="1" fontAlgn="auto" hangingPunct="1">
              <a:spcAft>
                <a:spcPts val="0"/>
              </a:spcAft>
              <a:buFont typeface="Arial" pitchFamily="34" charset="0"/>
              <a:buChar char="–"/>
              <a:defRPr/>
            </a:pPr>
            <a:r>
              <a:rPr lang="en-US" dirty="0" smtClean="0"/>
              <a:t>Rely on robust matting</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Future work</a:t>
            </a:r>
          </a:p>
          <a:p>
            <a:pPr lvl="1" eaLnBrk="1" fontAlgn="auto" hangingPunct="1">
              <a:spcAft>
                <a:spcPts val="0"/>
              </a:spcAft>
              <a:buFont typeface="Arial" pitchFamily="34" charset="0"/>
              <a:buChar char="–"/>
              <a:defRPr/>
            </a:pPr>
            <a:r>
              <a:rPr lang="en-US" dirty="0" smtClean="0"/>
              <a:t>Integrating more algorithms from optic flow</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Literature</a:t>
            </a:r>
          </a:p>
        </p:txBody>
      </p:sp>
      <p:graphicFrame>
        <p:nvGraphicFramePr>
          <p:cNvPr id="5" name="Table 4"/>
          <p:cNvGraphicFramePr>
            <a:graphicFrameLocks noGrp="1"/>
          </p:cNvGraphicFramePr>
          <p:nvPr/>
        </p:nvGraphicFramePr>
        <p:xfrm>
          <a:off x="304800" y="1546225"/>
          <a:ext cx="8534401" cy="3467309"/>
        </p:xfrm>
        <a:graphic>
          <a:graphicData uri="http://schemas.openxmlformats.org/drawingml/2006/table">
            <a:tbl>
              <a:tblPr firstRow="1" bandRow="1">
                <a:tableStyleId>{5C22544A-7EE6-4342-B048-85BDC9FD1C3A}</a:tableStyleId>
              </a:tblPr>
              <a:tblGrid>
                <a:gridCol w="2209801"/>
                <a:gridCol w="3429000"/>
                <a:gridCol w="1371600"/>
                <a:gridCol w="1524000"/>
              </a:tblGrid>
              <a:tr h="510330">
                <a:tc>
                  <a:txBody>
                    <a:bodyPr/>
                    <a:lstStyle/>
                    <a:p>
                      <a:pPr algn="ctr"/>
                      <a:endParaRPr lang="en-US" dirty="0"/>
                    </a:p>
                  </a:txBody>
                  <a:tcPr anchor="ctr">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Task</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Input</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Extra info</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7624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Q. Shan, W. </a:t>
                      </a:r>
                      <a:r>
                        <a:rPr lang="en-US" sz="1800" kern="1200" baseline="0" dirty="0" err="1" smtClean="0"/>
                        <a:t>Xiong</a:t>
                      </a:r>
                      <a:r>
                        <a:rPr lang="en-US" sz="1800"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and J. Jia, </a:t>
                      </a:r>
                      <a:r>
                        <a:rPr lang="en-US" sz="1800" i="1" kern="1200" baseline="0" dirty="0" smtClean="0"/>
                        <a:t>CVPR</a:t>
                      </a:r>
                      <a:r>
                        <a:rPr lang="en-US" sz="1800" kern="1200" baseline="0" dirty="0" smtClean="0"/>
                        <a:t> 07</a:t>
                      </a:r>
                      <a:endParaRPr lang="en-US" dirty="0"/>
                    </a:p>
                  </a:txBody>
                  <a:tcPr anchor="ctr">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Rotational motion blur</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rowSpan="2">
                  <a:txBody>
                    <a:bodyPr/>
                    <a:lstStyle/>
                    <a:p>
                      <a:pPr algn="ctr"/>
                      <a:r>
                        <a:rPr lang="en-US" dirty="0" smtClean="0"/>
                        <a:t>Single image</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User interaction</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A. Levin, </a:t>
                      </a:r>
                      <a:r>
                        <a:rPr lang="en-US" sz="1800" i="1" kern="1200" baseline="0" dirty="0" smtClean="0"/>
                        <a:t>NIPS</a:t>
                      </a:r>
                      <a:r>
                        <a:rPr lang="en-US" sz="1800" kern="1200" baseline="0" dirty="0" smtClean="0"/>
                        <a:t> 06</a:t>
                      </a:r>
                      <a:endParaRPr lang="en-US" sz="1800" kern="1200" baseline="0" dirty="0" smtClean="0">
                        <a:solidFill>
                          <a:schemeClr val="dk1"/>
                        </a:solidFill>
                        <a:latin typeface="+mn-lt"/>
                        <a:ea typeface="+mn-ea"/>
                        <a:cs typeface="+mn-cs"/>
                      </a:endParaRPr>
                    </a:p>
                  </a:txBody>
                  <a:tcPr anchor="ctr">
                    <a:lnR w="12700" cap="flat" cmpd="sng" algn="ctr">
                      <a:solidFill>
                        <a:schemeClr val="bg2">
                          <a:lumMod val="60000"/>
                          <a:lumOff val="40000"/>
                        </a:schemeClr>
                      </a:solidFill>
                      <a:prstDash val="solid"/>
                      <a:round/>
                      <a:headEnd type="none" w="med" len="med"/>
                      <a:tailEnd type="none" w="med" len="med"/>
                    </a:lnR>
                  </a:tcPr>
                </a:tc>
                <a:tc rowSpan="3">
                  <a:txBody>
                    <a:bodyPr/>
                    <a:lstStyle/>
                    <a:p>
                      <a:pPr algn="ctr"/>
                      <a:r>
                        <a:rPr lang="en-US" dirty="0" smtClean="0"/>
                        <a:t>Multiple / local invariant linear motion estimation and segmentation</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vMerge="1">
                  <a:txBody>
                    <a:bodyPr/>
                    <a:lstStyle/>
                    <a:p>
                      <a:endParaRPr lang="en-US" dirty="0"/>
                    </a:p>
                  </a:txBody>
                  <a:tcPr/>
                </a:tc>
                <a:tc>
                  <a:txBody>
                    <a:bodyPr/>
                    <a:lstStyle/>
                    <a:p>
                      <a:pPr algn="ctr"/>
                      <a:r>
                        <a:rPr lang="en-US" dirty="0" smtClean="0"/>
                        <a:t>Known</a:t>
                      </a:r>
                      <a:r>
                        <a:rPr lang="en-US" baseline="0" dirty="0" smtClean="0"/>
                        <a:t> single blur direction</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S. Cho, Y. Matsushita, and S. Lee, </a:t>
                      </a:r>
                      <a:r>
                        <a:rPr lang="en-US" sz="1800" i="1" kern="1200" baseline="0" dirty="0" smtClean="0"/>
                        <a:t>ICCV</a:t>
                      </a:r>
                      <a:r>
                        <a:rPr lang="en-US" sz="1800" kern="1200" baseline="0" dirty="0" smtClean="0"/>
                        <a:t> 07</a:t>
                      </a:r>
                    </a:p>
                  </a:txBody>
                  <a:tcPr anchor="ctr">
                    <a:lnR w="12700" cap="flat" cmpd="sng" algn="ctr">
                      <a:solidFill>
                        <a:schemeClr val="bg2">
                          <a:lumMod val="60000"/>
                          <a:lumOff val="40000"/>
                        </a:schemeClr>
                      </a:solidFill>
                      <a:prstDash val="solid"/>
                      <a:round/>
                      <a:headEnd type="none" w="med" len="med"/>
                      <a:tailEnd type="none" w="med" len="med"/>
                    </a:lnR>
                  </a:tcPr>
                </a:tc>
                <a:tc vMerge="1">
                  <a:txBody>
                    <a:bodyPr/>
                    <a:lstStyle/>
                    <a:p>
                      <a:endParaRPr lang="en-US" dirty="0"/>
                    </a:p>
                  </a:txBody>
                  <a:tcPr/>
                </a:tc>
                <a:tc>
                  <a:txBody>
                    <a:bodyPr/>
                    <a:lstStyle/>
                    <a:p>
                      <a:pPr algn="ctr"/>
                      <a:r>
                        <a:rPr lang="en-US" dirty="0" smtClean="0"/>
                        <a:t>Two images</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rowSpan="2">
                  <a:txBody>
                    <a:bodyPr/>
                    <a:lstStyle/>
                    <a:p>
                      <a:pPr algn="ctr"/>
                      <a:r>
                        <a:rPr lang="en-US" dirty="0" smtClean="0"/>
                        <a:t>X</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L. Bar, B. </a:t>
                      </a:r>
                      <a:r>
                        <a:rPr lang="en-US" sz="1800" kern="1200" baseline="0" dirty="0" err="1" smtClean="0"/>
                        <a:t>Berkels</a:t>
                      </a:r>
                      <a:r>
                        <a:rPr lang="en-US" sz="1800" kern="1200" baseline="0" dirty="0" smtClean="0"/>
                        <a:t>, M. </a:t>
                      </a:r>
                      <a:r>
                        <a:rPr lang="en-US" sz="1800" kern="1200" baseline="0" dirty="0" err="1" smtClean="0"/>
                        <a:t>Rumpf</a:t>
                      </a:r>
                      <a:r>
                        <a:rPr lang="en-US" sz="1800" kern="1200" baseline="0" dirty="0" smtClean="0"/>
                        <a:t>, and G. </a:t>
                      </a:r>
                      <a:r>
                        <a:rPr lang="en-US" sz="1800" kern="1200" baseline="0" dirty="0" err="1" smtClean="0"/>
                        <a:t>Sapiro</a:t>
                      </a:r>
                      <a:r>
                        <a:rPr lang="en-US" sz="1800" kern="1200" baseline="0" dirty="0" smtClean="0"/>
                        <a:t>, </a:t>
                      </a:r>
                      <a:r>
                        <a:rPr lang="en-US" sz="1800" i="1" kern="1200" baseline="0" dirty="0" smtClean="0"/>
                        <a:t>ICCV</a:t>
                      </a:r>
                      <a:r>
                        <a:rPr lang="en-US" sz="1800" kern="1200" baseline="0" dirty="0" smtClean="0"/>
                        <a:t> 07</a:t>
                      </a:r>
                      <a:endParaRPr lang="en-US" sz="1800" kern="1200" baseline="0" dirty="0" smtClean="0">
                        <a:solidFill>
                          <a:schemeClr val="dk1"/>
                        </a:solidFill>
                        <a:latin typeface="+mn-lt"/>
                        <a:ea typeface="+mn-ea"/>
                        <a:cs typeface="+mn-cs"/>
                      </a:endParaRPr>
                    </a:p>
                  </a:txBody>
                  <a:tcPr anchor="ctr">
                    <a:lnR w="12700" cap="flat" cmpd="sng" algn="ctr">
                      <a:solidFill>
                        <a:schemeClr val="bg2">
                          <a:lumMod val="60000"/>
                          <a:lumOff val="40000"/>
                        </a:schemeClr>
                      </a:solidFill>
                      <a:prstDash val="solid"/>
                      <a:round/>
                      <a:headEnd type="none" w="med" len="med"/>
                      <a:tailEnd type="none" w="med" len="med"/>
                    </a:lnR>
                  </a:tcPr>
                </a:tc>
                <a:tc vMerge="1">
                  <a:txBody>
                    <a:bodyPr/>
                    <a:lstStyle/>
                    <a:p>
                      <a:pPr algn="ct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Sequence</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vMerge="1">
                  <a:txBody>
                    <a:bodyPr/>
                    <a:lstStyle/>
                    <a:p>
                      <a:pPr algn="ct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bl>
          </a:graphicData>
        </a:graphic>
      </p:graphicFrame>
      <p:sp>
        <p:nvSpPr>
          <p:cNvPr id="4" name="TextBox 3"/>
          <p:cNvSpPr txBox="1"/>
          <p:nvPr/>
        </p:nvSpPr>
        <p:spPr>
          <a:xfrm>
            <a:off x="1122194" y="5334000"/>
            <a:ext cx="6878806" cy="369332"/>
          </a:xfrm>
          <a:prstGeom prst="rect">
            <a:avLst/>
          </a:prstGeom>
          <a:noFill/>
        </p:spPr>
        <p:txBody>
          <a:bodyPr wrap="none" rtlCol="0">
            <a:spAutoFit/>
          </a:bodyPr>
          <a:lstStyle/>
          <a:p>
            <a:r>
              <a:rPr lang="en-US" b="1" dirty="0" smtClean="0">
                <a:solidFill>
                  <a:srgbClr val="FFFF00"/>
                </a:solidFill>
              </a:rPr>
              <a:t>Space-variant linear </a:t>
            </a:r>
            <a:r>
              <a:rPr lang="en-US" b="1" dirty="0" smtClean="0"/>
              <a:t>motion estimation from </a:t>
            </a:r>
            <a:r>
              <a:rPr lang="en-US" b="1" dirty="0" smtClean="0">
                <a:solidFill>
                  <a:srgbClr val="FFFF00"/>
                </a:solidFill>
              </a:rPr>
              <a:t>blurred image(s)</a:t>
            </a:r>
            <a:endParaRPr lang="en-US" b="1" dirty="0">
              <a:solidFill>
                <a:srgbClr val="FFFF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a:xfrm>
            <a:off x="685800" y="130175"/>
            <a:ext cx="7772400" cy="1470025"/>
          </a:xfrm>
        </p:spPr>
        <p:txBody>
          <a:bodyPr/>
          <a:lstStyle/>
          <a:p>
            <a:pPr eaLnBrk="1" hangingPunct="1"/>
            <a:r>
              <a:rPr lang="en-US" sz="4000" b="1" dirty="0" smtClean="0">
                <a:solidFill>
                  <a:srgbClr val="FFFF00"/>
                </a:solidFill>
              </a:rPr>
              <a:t>Motion from Blur</a:t>
            </a:r>
          </a:p>
        </p:txBody>
      </p:sp>
      <p:sp>
        <p:nvSpPr>
          <p:cNvPr id="3" name="Subtitle 2"/>
          <p:cNvSpPr>
            <a:spLocks noGrp="1"/>
          </p:cNvSpPr>
          <p:nvPr>
            <p:ph type="subTitle" idx="1"/>
          </p:nvPr>
        </p:nvSpPr>
        <p:spPr>
          <a:xfrm>
            <a:off x="1295400" y="1241425"/>
            <a:ext cx="6400800" cy="1752600"/>
          </a:xfrm>
        </p:spPr>
        <p:txBody>
          <a:bodyPr rtlCol="0">
            <a:normAutofit/>
          </a:bodyPr>
          <a:lstStyle/>
          <a:p>
            <a:pPr eaLnBrk="1" fontAlgn="auto" hangingPunct="1">
              <a:spcAft>
                <a:spcPts val="0"/>
              </a:spcAft>
              <a:buFont typeface="Arial" pitchFamily="34" charset="0"/>
              <a:buNone/>
              <a:defRPr/>
            </a:pPr>
            <a:r>
              <a:rPr lang="en-US" dirty="0" smtClean="0"/>
              <a:t>Shengyang Dai  	 </a:t>
            </a:r>
            <a:r>
              <a:rPr lang="en-US" sz="2400" dirty="0" smtClean="0"/>
              <a:t>and</a:t>
            </a:r>
            <a:r>
              <a:rPr lang="en-US" dirty="0" smtClean="0"/>
              <a:t>	Ying Wu</a:t>
            </a:r>
          </a:p>
          <a:p>
            <a:pPr eaLnBrk="1" fontAlgn="auto" hangingPunct="1">
              <a:spcAft>
                <a:spcPts val="0"/>
              </a:spcAft>
              <a:buFont typeface="Arial" pitchFamily="34" charset="0"/>
              <a:buNone/>
              <a:defRPr/>
            </a:pPr>
            <a:r>
              <a:rPr lang="en-US" sz="2400" dirty="0" smtClean="0">
                <a:solidFill>
                  <a:srgbClr val="C0B700"/>
                </a:solidFill>
              </a:rPr>
              <a:t>EECS Department, Northwestern University</a:t>
            </a:r>
          </a:p>
        </p:txBody>
      </p:sp>
      <p:pic>
        <p:nvPicPr>
          <p:cNvPr id="151554" name="Picture 2" descr="E:\BlurCode\Presentation\syn_hand.gif"/>
          <p:cNvPicPr>
            <a:picLocks noChangeAspect="1" noChangeArrowheads="1" noCrop="1"/>
          </p:cNvPicPr>
          <p:nvPr/>
        </p:nvPicPr>
        <p:blipFill>
          <a:blip r:embed="rId4"/>
          <a:srcRect/>
          <a:stretch>
            <a:fillRect/>
          </a:stretch>
        </p:blipFill>
        <p:spPr bwMode="auto">
          <a:xfrm>
            <a:off x="6378388" y="2841625"/>
            <a:ext cx="2689412" cy="1828800"/>
          </a:xfrm>
          <a:prstGeom prst="rect">
            <a:avLst/>
          </a:prstGeom>
          <a:ln>
            <a:noFill/>
          </a:ln>
          <a:effectLst>
            <a:outerShdw blurRad="292100" dist="139700" dir="2700000" algn="tl" rotWithShape="0">
              <a:srgbClr val="333333">
                <a:alpha val="65000"/>
              </a:srgbClr>
            </a:outerShdw>
          </a:effectLst>
        </p:spPr>
      </p:pic>
      <p:pic>
        <p:nvPicPr>
          <p:cNvPr id="151555" name="Picture 3" descr="E:\BlurCode\Journal\figures\real_seg\rseg_f3\seg3.bmp"/>
          <p:cNvPicPr>
            <a:picLocks noChangeAspect="1" noChangeArrowheads="1"/>
          </p:cNvPicPr>
          <p:nvPr/>
        </p:nvPicPr>
        <p:blipFill>
          <a:blip r:embed="rId5"/>
          <a:srcRect/>
          <a:stretch>
            <a:fillRect/>
          </a:stretch>
        </p:blipFill>
        <p:spPr bwMode="auto">
          <a:xfrm>
            <a:off x="3429000" y="2841625"/>
            <a:ext cx="1369937" cy="1828800"/>
          </a:xfrm>
          <a:prstGeom prst="rect">
            <a:avLst/>
          </a:prstGeom>
          <a:ln>
            <a:noFill/>
          </a:ln>
          <a:effectLst>
            <a:outerShdw blurRad="292100" dist="139700" dir="2700000" algn="tl" rotWithShape="0">
              <a:srgbClr val="333333">
                <a:alpha val="65000"/>
              </a:srgbClr>
            </a:outerShdw>
          </a:effectLst>
        </p:spPr>
      </p:pic>
      <p:cxnSp>
        <p:nvCxnSpPr>
          <p:cNvPr id="13" name="Straight Connector 12"/>
          <p:cNvCxnSpPr/>
          <p:nvPr/>
        </p:nvCxnSpPr>
        <p:spPr>
          <a:xfrm>
            <a:off x="0" y="2765425"/>
            <a:ext cx="9144000" cy="1588"/>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4745037"/>
            <a:ext cx="9144000" cy="1588"/>
          </a:xfrm>
          <a:prstGeom prst="line">
            <a:avLst/>
          </a:prstGeom>
          <a:ln w="317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51556" name="Picture 4" descr="E:\BlurCode\Journal\figures\real_aff_rot\raff_c12\c12f.bmp"/>
          <p:cNvPicPr>
            <a:picLocks noChangeAspect="1" noChangeArrowheads="1"/>
          </p:cNvPicPr>
          <p:nvPr/>
        </p:nvPicPr>
        <p:blipFill>
          <a:blip r:embed="rId6"/>
          <a:srcRect/>
          <a:stretch>
            <a:fillRect/>
          </a:stretch>
        </p:blipFill>
        <p:spPr bwMode="auto">
          <a:xfrm>
            <a:off x="92289" y="2841625"/>
            <a:ext cx="1812711" cy="1828800"/>
          </a:xfrm>
          <a:prstGeom prst="rect">
            <a:avLst/>
          </a:prstGeom>
          <a:noFill/>
        </p:spPr>
      </p:pic>
      <p:pic>
        <p:nvPicPr>
          <p:cNvPr id="151557" name="Picture 5" descr="E:\BlurCode\Journal\figures\rot\p4.PNG"/>
          <p:cNvPicPr>
            <a:picLocks noChangeAspect="1" noChangeArrowheads="1"/>
          </p:cNvPicPr>
          <p:nvPr/>
        </p:nvPicPr>
        <p:blipFill>
          <a:blip r:embed="rId7"/>
          <a:srcRect/>
          <a:stretch>
            <a:fillRect/>
          </a:stretch>
        </p:blipFill>
        <p:spPr bwMode="auto">
          <a:xfrm>
            <a:off x="1981200" y="4213225"/>
            <a:ext cx="457200" cy="457200"/>
          </a:xfrm>
          <a:prstGeom prst="rect">
            <a:avLst/>
          </a:prstGeom>
          <a:noFill/>
        </p:spPr>
      </p:pic>
      <p:pic>
        <p:nvPicPr>
          <p:cNvPr id="151558" name="Picture 6" descr="E:\BlurCode\Journal\figures\rot\p1.PNG"/>
          <p:cNvPicPr>
            <a:picLocks noChangeAspect="1" noChangeArrowheads="1"/>
          </p:cNvPicPr>
          <p:nvPr/>
        </p:nvPicPr>
        <p:blipFill>
          <a:blip r:embed="rId8"/>
          <a:srcRect/>
          <a:stretch>
            <a:fillRect/>
          </a:stretch>
        </p:blipFill>
        <p:spPr bwMode="auto">
          <a:xfrm>
            <a:off x="2895600" y="4213225"/>
            <a:ext cx="457200" cy="457200"/>
          </a:xfrm>
          <a:prstGeom prst="rect">
            <a:avLst/>
          </a:prstGeom>
          <a:noFill/>
        </p:spPr>
      </p:pic>
      <p:pic>
        <p:nvPicPr>
          <p:cNvPr id="151559" name="Picture 7" descr="E:\BlurCode\Journal\figures\rot\p2.PNG"/>
          <p:cNvPicPr>
            <a:picLocks noChangeAspect="1" noChangeArrowheads="1"/>
          </p:cNvPicPr>
          <p:nvPr/>
        </p:nvPicPr>
        <p:blipFill>
          <a:blip r:embed="rId9"/>
          <a:srcRect/>
          <a:stretch>
            <a:fillRect/>
          </a:stretch>
        </p:blipFill>
        <p:spPr bwMode="auto">
          <a:xfrm>
            <a:off x="2438400" y="4213225"/>
            <a:ext cx="457200" cy="457200"/>
          </a:xfrm>
          <a:prstGeom prst="rect">
            <a:avLst/>
          </a:prstGeom>
          <a:noFill/>
        </p:spPr>
      </p:pic>
      <p:graphicFrame>
        <p:nvGraphicFramePr>
          <p:cNvPr id="26" name="Object 7"/>
          <p:cNvGraphicFramePr>
            <a:graphicFrameLocks noChangeAspect="1"/>
          </p:cNvGraphicFramePr>
          <p:nvPr/>
        </p:nvGraphicFramePr>
        <p:xfrm>
          <a:off x="838200" y="1674242"/>
          <a:ext cx="457200" cy="329184"/>
        </p:xfrm>
        <a:graphic>
          <a:graphicData uri="http://schemas.openxmlformats.org/presentationml/2006/ole">
            <p:oleObj spid="_x0000_s151561" name="Equation" r:id="rId10" imgW="317160" imgH="228600" progId="Equation.3">
              <p:embed/>
            </p:oleObj>
          </a:graphicData>
        </a:graphic>
      </p:graphicFrame>
      <p:graphicFrame>
        <p:nvGraphicFramePr>
          <p:cNvPr id="25601" name="Content Placeholder 3"/>
          <p:cNvGraphicFramePr>
            <a:graphicFrameLocks noChangeAspect="1"/>
          </p:cNvGraphicFramePr>
          <p:nvPr/>
        </p:nvGraphicFramePr>
        <p:xfrm>
          <a:off x="6477000" y="4199520"/>
          <a:ext cx="1752600" cy="470905"/>
        </p:xfrm>
        <a:graphic>
          <a:graphicData uri="http://schemas.openxmlformats.org/presentationml/2006/ole">
            <p:oleObj spid="_x0000_s151563" name="Equation" r:id="rId11" imgW="850680" imgH="228600" progId="Equation.3">
              <p:embed/>
            </p:oleObj>
          </a:graphicData>
        </a:graphic>
      </p:graphicFrame>
      <p:grpSp>
        <p:nvGrpSpPr>
          <p:cNvPr id="42" name="Group 41"/>
          <p:cNvGrpSpPr/>
          <p:nvPr/>
        </p:nvGrpSpPr>
        <p:grpSpPr>
          <a:xfrm>
            <a:off x="2011680" y="2862961"/>
            <a:ext cx="1295400" cy="1295400"/>
            <a:chOff x="1479176" y="1371600"/>
            <a:chExt cx="4572000" cy="4572000"/>
          </a:xfrm>
        </p:grpSpPr>
        <p:pic>
          <p:nvPicPr>
            <p:cNvPr id="35" name="Picture 2"/>
            <p:cNvPicPr>
              <a:picLocks noChangeAspect="1" noChangeArrowheads="1"/>
            </p:cNvPicPr>
            <p:nvPr/>
          </p:nvPicPr>
          <p:blipFill>
            <a:blip r:embed="rId12"/>
            <a:srcRect/>
            <a:stretch>
              <a:fillRect/>
            </a:stretch>
          </p:blipFill>
          <p:spPr bwMode="auto">
            <a:xfrm>
              <a:off x="1479176" y="1371600"/>
              <a:ext cx="4572000" cy="4572000"/>
            </a:xfrm>
            <a:prstGeom prst="rect">
              <a:avLst/>
            </a:prstGeom>
            <a:noFill/>
            <a:ln w="22225">
              <a:solidFill>
                <a:srgbClr val="FBFF00"/>
              </a:solidFill>
              <a:miter lim="800000"/>
              <a:headEnd/>
              <a:tailEnd/>
            </a:ln>
          </p:spPr>
        </p:pic>
        <p:cxnSp>
          <p:nvCxnSpPr>
            <p:cNvPr id="36" name="Straight Connector 35"/>
            <p:cNvCxnSpPr>
              <a:stCxn id="35" idx="1"/>
            </p:cNvCxnSpPr>
            <p:nvPr/>
          </p:nvCxnSpPr>
          <p:spPr>
            <a:xfrm rot="10800000" flipH="1" flipV="1">
              <a:off x="1479176" y="3657600"/>
              <a:ext cx="1645023" cy="2286000"/>
            </a:xfrm>
            <a:prstGeom prst="line">
              <a:avLst/>
            </a:prstGeom>
            <a:ln w="31750">
              <a:solidFill>
                <a:srgbClr val="FBFF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695700" y="1638300"/>
              <a:ext cx="2514600" cy="1981200"/>
            </a:xfrm>
            <a:prstGeom prst="line">
              <a:avLst/>
            </a:prstGeom>
            <a:ln w="31750">
              <a:solidFill>
                <a:srgbClr val="0F01BF"/>
              </a:solidFil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2133600" y="2590800"/>
              <a:ext cx="2819400" cy="19812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1600200" y="3276600"/>
              <a:ext cx="3886200" cy="5334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5400000" flipH="1" flipV="1">
              <a:off x="1333500" y="3162300"/>
              <a:ext cx="4419600" cy="990600"/>
            </a:xfrm>
            <a:prstGeom prst="straightConnector1">
              <a:avLst/>
            </a:prstGeom>
            <a:ln w="349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3613150" y="2667000"/>
              <a:ext cx="914400" cy="838200"/>
            </a:xfrm>
            <a:prstGeom prst="straightConnector1">
              <a:avLst/>
            </a:prstGeom>
            <a:ln w="44450">
              <a:solidFill>
                <a:srgbClr val="0070C0"/>
              </a:solidFill>
              <a:headEnd type="oval"/>
              <a:tailEnd type="triangle"/>
            </a:ln>
          </p:spPr>
          <p:style>
            <a:lnRef idx="1">
              <a:schemeClr val="accent1"/>
            </a:lnRef>
            <a:fillRef idx="0">
              <a:schemeClr val="accent1"/>
            </a:fillRef>
            <a:effectRef idx="0">
              <a:schemeClr val="accent1"/>
            </a:effectRef>
            <a:fontRef idx="minor">
              <a:schemeClr val="tx1"/>
            </a:fontRef>
          </p:style>
        </p:cxnSp>
      </p:grpSp>
      <p:pic>
        <p:nvPicPr>
          <p:cNvPr id="46" name="Picture 3"/>
          <p:cNvPicPr>
            <a:picLocks noChangeAspect="1" noChangeArrowheads="1"/>
          </p:cNvPicPr>
          <p:nvPr/>
        </p:nvPicPr>
        <p:blipFill>
          <a:blip r:embed="rId13"/>
          <a:srcRect/>
          <a:stretch>
            <a:fillRect/>
          </a:stretch>
        </p:blipFill>
        <p:spPr bwMode="auto">
          <a:xfrm rot="5400000">
            <a:off x="1984057" y="4213225"/>
            <a:ext cx="457200" cy="457200"/>
          </a:xfrm>
          <a:prstGeom prst="rect">
            <a:avLst/>
          </a:prstGeom>
          <a:noFill/>
          <a:ln w="9525">
            <a:noFill/>
            <a:miter lim="800000"/>
            <a:headEnd/>
            <a:tailEnd/>
          </a:ln>
          <a:effectLst/>
        </p:spPr>
      </p:pic>
      <p:pic>
        <p:nvPicPr>
          <p:cNvPr id="47" name="Picture 5"/>
          <p:cNvPicPr>
            <a:picLocks noChangeAspect="1" noChangeArrowheads="1"/>
          </p:cNvPicPr>
          <p:nvPr/>
        </p:nvPicPr>
        <p:blipFill>
          <a:blip r:embed="rId14"/>
          <a:srcRect/>
          <a:stretch>
            <a:fillRect/>
          </a:stretch>
        </p:blipFill>
        <p:spPr bwMode="auto">
          <a:xfrm>
            <a:off x="2441257" y="4213225"/>
            <a:ext cx="454343" cy="457200"/>
          </a:xfrm>
          <a:prstGeom prst="rect">
            <a:avLst/>
          </a:prstGeom>
          <a:noFill/>
          <a:ln w="9525">
            <a:noFill/>
            <a:miter lim="800000"/>
            <a:headEnd/>
            <a:tailEnd/>
          </a:ln>
          <a:effectLst/>
        </p:spPr>
      </p:pic>
      <p:pic>
        <p:nvPicPr>
          <p:cNvPr id="48" name="Picture 6"/>
          <p:cNvPicPr>
            <a:picLocks noChangeAspect="1" noChangeArrowheads="1"/>
          </p:cNvPicPr>
          <p:nvPr/>
        </p:nvPicPr>
        <p:blipFill>
          <a:blip r:embed="rId15" cstate="print"/>
          <a:srcRect/>
          <a:stretch>
            <a:fillRect/>
          </a:stretch>
        </p:blipFill>
        <p:spPr bwMode="auto">
          <a:xfrm>
            <a:off x="2898457" y="4213225"/>
            <a:ext cx="454343" cy="457200"/>
          </a:xfrm>
          <a:prstGeom prst="rect">
            <a:avLst/>
          </a:prstGeom>
          <a:noFill/>
          <a:ln w="9525">
            <a:noFill/>
            <a:miter lim="800000"/>
            <a:headEnd/>
            <a:tailEnd/>
          </a:ln>
          <a:effectLst/>
        </p:spPr>
      </p:pic>
      <p:pic>
        <p:nvPicPr>
          <p:cNvPr id="29" name="Picture 10" descr="E:\BlurCode\images\syn\aff4_syn2_07.bmp"/>
          <p:cNvPicPr>
            <a:picLocks noChangeAspect="1" noChangeArrowheads="1"/>
          </p:cNvPicPr>
          <p:nvPr/>
        </p:nvPicPr>
        <p:blipFill>
          <a:blip r:embed="rId16"/>
          <a:srcRect/>
          <a:stretch>
            <a:fillRect/>
          </a:stretch>
        </p:blipFill>
        <p:spPr bwMode="auto">
          <a:xfrm>
            <a:off x="4880137" y="2841625"/>
            <a:ext cx="1368263" cy="1828800"/>
          </a:xfrm>
          <a:prstGeom prst="rect">
            <a:avLst/>
          </a:prstGeom>
          <a:noFill/>
          <a:ln w="9525">
            <a:noFill/>
            <a:miter lim="800000"/>
            <a:headEnd/>
            <a:tailEnd/>
          </a:ln>
        </p:spPr>
      </p:pic>
      <p:sp>
        <p:nvSpPr>
          <p:cNvPr id="32" name="TextBox 31"/>
          <p:cNvSpPr txBox="1"/>
          <p:nvPr/>
        </p:nvSpPr>
        <p:spPr>
          <a:xfrm>
            <a:off x="1981200" y="5341203"/>
            <a:ext cx="5666936" cy="830997"/>
          </a:xfrm>
          <a:prstGeom prst="rect">
            <a:avLst/>
          </a:prstGeom>
          <a:noFill/>
        </p:spPr>
        <p:txBody>
          <a:bodyPr wrap="none" rtlCol="0">
            <a:spAutoFit/>
          </a:bodyPr>
          <a:lstStyle/>
          <a:p>
            <a:r>
              <a:rPr lang="en-US" sz="4800" dirty="0" smtClean="0"/>
              <a:t>Thanks! Questions?</a:t>
            </a:r>
            <a:endParaRPr lang="en-US" sz="4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dirty="0" smtClean="0"/>
              <a:t>Our work</a:t>
            </a:r>
          </a:p>
        </p:txBody>
      </p:sp>
      <p:graphicFrame>
        <p:nvGraphicFramePr>
          <p:cNvPr id="5" name="Table 4"/>
          <p:cNvGraphicFramePr>
            <a:graphicFrameLocks noGrp="1"/>
          </p:cNvGraphicFramePr>
          <p:nvPr/>
        </p:nvGraphicFramePr>
        <p:xfrm>
          <a:off x="304800" y="1546225"/>
          <a:ext cx="8534401" cy="3467309"/>
        </p:xfrm>
        <a:graphic>
          <a:graphicData uri="http://schemas.openxmlformats.org/drawingml/2006/table">
            <a:tbl>
              <a:tblPr firstRow="1" bandRow="1">
                <a:tableStyleId>{5C22544A-7EE6-4342-B048-85BDC9FD1C3A}</a:tableStyleId>
              </a:tblPr>
              <a:tblGrid>
                <a:gridCol w="2209801"/>
                <a:gridCol w="3429000"/>
                <a:gridCol w="1371600"/>
                <a:gridCol w="1524000"/>
              </a:tblGrid>
              <a:tr h="510330">
                <a:tc>
                  <a:txBody>
                    <a:bodyPr/>
                    <a:lstStyle/>
                    <a:p>
                      <a:pPr algn="ctr"/>
                      <a:endParaRPr lang="en-US" dirty="0"/>
                    </a:p>
                  </a:txBody>
                  <a:tcPr anchor="ctr">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Task</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Input</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Extra info</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76241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Q. Shan, W. </a:t>
                      </a:r>
                      <a:r>
                        <a:rPr lang="en-US" sz="1800" kern="1200" baseline="0" dirty="0" err="1" smtClean="0"/>
                        <a:t>Xiong</a:t>
                      </a:r>
                      <a:r>
                        <a:rPr lang="en-US" sz="1800" kern="1200" baseline="0" dirty="0" smtClean="0"/>
                        <a: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and J. Jia, </a:t>
                      </a:r>
                      <a:r>
                        <a:rPr lang="en-US" sz="1800" i="1" kern="1200" baseline="0" dirty="0" smtClean="0"/>
                        <a:t>CVPR</a:t>
                      </a:r>
                      <a:r>
                        <a:rPr lang="en-US" sz="1800" kern="1200" baseline="0" dirty="0" smtClean="0"/>
                        <a:t> 07</a:t>
                      </a:r>
                      <a:endParaRPr lang="en-US" dirty="0"/>
                    </a:p>
                  </a:txBody>
                  <a:tcPr anchor="ctr">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Rotational motion blur</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rowSpan="2">
                  <a:txBody>
                    <a:bodyPr/>
                    <a:lstStyle/>
                    <a:p>
                      <a:pPr algn="ctr"/>
                      <a:r>
                        <a:rPr lang="en-US" dirty="0" smtClean="0"/>
                        <a:t>Single image</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User interaction</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A. Levin, </a:t>
                      </a:r>
                      <a:r>
                        <a:rPr lang="en-US" sz="1800" i="1" kern="1200" baseline="0" dirty="0" smtClean="0"/>
                        <a:t>NIPS</a:t>
                      </a:r>
                      <a:r>
                        <a:rPr lang="en-US" sz="1800" kern="1200" baseline="0" dirty="0" smtClean="0"/>
                        <a:t> 06</a:t>
                      </a:r>
                      <a:endParaRPr lang="en-US" sz="1800" kern="1200" baseline="0" dirty="0" smtClean="0">
                        <a:solidFill>
                          <a:schemeClr val="dk1"/>
                        </a:solidFill>
                        <a:latin typeface="+mn-lt"/>
                        <a:ea typeface="+mn-ea"/>
                        <a:cs typeface="+mn-cs"/>
                      </a:endParaRPr>
                    </a:p>
                  </a:txBody>
                  <a:tcPr anchor="ctr">
                    <a:lnR w="12700" cap="flat" cmpd="sng" algn="ctr">
                      <a:solidFill>
                        <a:schemeClr val="bg2">
                          <a:lumMod val="60000"/>
                          <a:lumOff val="40000"/>
                        </a:schemeClr>
                      </a:solidFill>
                      <a:prstDash val="solid"/>
                      <a:round/>
                      <a:headEnd type="none" w="med" len="med"/>
                      <a:tailEnd type="none" w="med" len="med"/>
                    </a:lnR>
                  </a:tcPr>
                </a:tc>
                <a:tc rowSpan="3">
                  <a:txBody>
                    <a:bodyPr/>
                    <a:lstStyle/>
                    <a:p>
                      <a:pPr algn="ctr"/>
                      <a:r>
                        <a:rPr lang="en-US" dirty="0" smtClean="0"/>
                        <a:t>Multiple / local invariant linear motion estimation and segmentation</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vMerge="1">
                  <a:txBody>
                    <a:bodyPr/>
                    <a:lstStyle/>
                    <a:p>
                      <a:endParaRPr lang="en-US" dirty="0"/>
                    </a:p>
                  </a:txBody>
                  <a:tcPr/>
                </a:tc>
                <a:tc>
                  <a:txBody>
                    <a:bodyPr/>
                    <a:lstStyle/>
                    <a:p>
                      <a:pPr algn="ctr"/>
                      <a:r>
                        <a:rPr lang="en-US" dirty="0" smtClean="0"/>
                        <a:t>Known</a:t>
                      </a:r>
                      <a:r>
                        <a:rPr lang="en-US" baseline="0" dirty="0" smtClean="0"/>
                        <a:t> single blur direction</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S. Cho, Y. Matsushita, and S. Lee, </a:t>
                      </a:r>
                      <a:r>
                        <a:rPr lang="en-US" sz="1800" i="1" kern="1200" baseline="0" dirty="0" smtClean="0"/>
                        <a:t>ICCV</a:t>
                      </a:r>
                      <a:r>
                        <a:rPr lang="en-US" sz="1800" kern="1200" baseline="0" dirty="0" smtClean="0"/>
                        <a:t> 07</a:t>
                      </a:r>
                    </a:p>
                  </a:txBody>
                  <a:tcPr anchor="ctr">
                    <a:lnR w="12700" cap="flat" cmpd="sng" algn="ctr">
                      <a:solidFill>
                        <a:schemeClr val="bg2">
                          <a:lumMod val="60000"/>
                          <a:lumOff val="40000"/>
                        </a:schemeClr>
                      </a:solidFill>
                      <a:prstDash val="solid"/>
                      <a:round/>
                      <a:headEnd type="none" w="med" len="med"/>
                      <a:tailEnd type="none" w="med" len="med"/>
                    </a:lnR>
                  </a:tcPr>
                </a:tc>
                <a:tc vMerge="1">
                  <a:txBody>
                    <a:bodyPr/>
                    <a:lstStyle/>
                    <a:p>
                      <a:endParaRPr lang="en-US" dirty="0"/>
                    </a:p>
                  </a:txBody>
                  <a:tcPr/>
                </a:tc>
                <a:tc>
                  <a:txBody>
                    <a:bodyPr/>
                    <a:lstStyle/>
                    <a:p>
                      <a:pPr algn="ctr"/>
                      <a:r>
                        <a:rPr lang="en-US" dirty="0" smtClean="0"/>
                        <a:t>Two images</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rowSpan="2">
                  <a:txBody>
                    <a:bodyPr/>
                    <a:lstStyle/>
                    <a:p>
                      <a:pPr algn="ctr"/>
                      <a:r>
                        <a:rPr lang="en-US" dirty="0" smtClean="0"/>
                        <a:t>X</a:t>
                      </a: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r h="5103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baseline="0" dirty="0" smtClean="0"/>
                        <a:t>L. Bar, B. </a:t>
                      </a:r>
                      <a:r>
                        <a:rPr lang="en-US" sz="1800" kern="1200" baseline="0" dirty="0" err="1" smtClean="0"/>
                        <a:t>Berkels</a:t>
                      </a:r>
                      <a:r>
                        <a:rPr lang="en-US" sz="1800" kern="1200" baseline="0" dirty="0" smtClean="0"/>
                        <a:t>, M. </a:t>
                      </a:r>
                      <a:r>
                        <a:rPr lang="en-US" sz="1800" kern="1200" baseline="0" dirty="0" err="1" smtClean="0"/>
                        <a:t>Rumpf</a:t>
                      </a:r>
                      <a:r>
                        <a:rPr lang="en-US" sz="1800" kern="1200" baseline="0" dirty="0" smtClean="0"/>
                        <a:t>, and G. </a:t>
                      </a:r>
                      <a:r>
                        <a:rPr lang="en-US" sz="1800" kern="1200" baseline="0" dirty="0" err="1" smtClean="0"/>
                        <a:t>Sapiro</a:t>
                      </a:r>
                      <a:r>
                        <a:rPr lang="en-US" sz="1800" kern="1200" baseline="0" dirty="0" smtClean="0"/>
                        <a:t>, </a:t>
                      </a:r>
                      <a:r>
                        <a:rPr lang="en-US" sz="1800" i="1" kern="1200" baseline="0" dirty="0" smtClean="0"/>
                        <a:t>ICCV</a:t>
                      </a:r>
                      <a:r>
                        <a:rPr lang="en-US" sz="1800" kern="1200" baseline="0" dirty="0" smtClean="0"/>
                        <a:t> 07</a:t>
                      </a:r>
                      <a:endParaRPr lang="en-US" sz="1800" kern="1200" baseline="0" dirty="0" smtClean="0">
                        <a:solidFill>
                          <a:schemeClr val="dk1"/>
                        </a:solidFill>
                        <a:latin typeface="+mn-lt"/>
                        <a:ea typeface="+mn-ea"/>
                        <a:cs typeface="+mn-cs"/>
                      </a:endParaRPr>
                    </a:p>
                  </a:txBody>
                  <a:tcPr anchor="ctr">
                    <a:lnR w="12700" cap="flat" cmpd="sng" algn="ctr">
                      <a:solidFill>
                        <a:schemeClr val="bg2">
                          <a:lumMod val="60000"/>
                          <a:lumOff val="40000"/>
                        </a:schemeClr>
                      </a:solidFill>
                      <a:prstDash val="solid"/>
                      <a:round/>
                      <a:headEnd type="none" w="med" len="med"/>
                      <a:tailEnd type="none" w="med" len="med"/>
                    </a:lnR>
                  </a:tcPr>
                </a:tc>
                <a:tc vMerge="1">
                  <a:txBody>
                    <a:bodyPr/>
                    <a:lstStyle/>
                    <a:p>
                      <a:pPr algn="ct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a:txBody>
                    <a:bodyPr/>
                    <a:lstStyle/>
                    <a:p>
                      <a:pPr algn="ctr"/>
                      <a:r>
                        <a:rPr lang="en-US" dirty="0" smtClean="0"/>
                        <a:t>Sequence</a:t>
                      </a:r>
                      <a:endParaRPr lang="en-US" dirty="0"/>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tcPr>
                </a:tc>
                <a:tc vMerge="1">
                  <a:txBody>
                    <a:bodyPr/>
                    <a:lstStyle/>
                    <a:p>
                      <a:pPr algn="ctr"/>
                      <a:endParaRPr lang="en-US" dirty="0"/>
                    </a:p>
                  </a:txBody>
                  <a:tcPr anchor="ctr">
                    <a:lnL w="12700" cap="flat" cmpd="sng" algn="ctr">
                      <a:solidFill>
                        <a:schemeClr val="bg2">
                          <a:lumMod val="60000"/>
                          <a:lumOff val="40000"/>
                        </a:schemeClr>
                      </a:solidFill>
                      <a:prstDash val="solid"/>
                      <a:round/>
                      <a:headEnd type="none" w="med" len="med"/>
                      <a:tailEnd type="none" w="med" len="med"/>
                    </a:lnL>
                  </a:tcPr>
                </a:tc>
              </a:tr>
            </a:tbl>
          </a:graphicData>
        </a:graphic>
      </p:graphicFrame>
      <p:sp>
        <p:nvSpPr>
          <p:cNvPr id="4" name="Rectangle 3"/>
          <p:cNvSpPr/>
          <p:nvPr/>
        </p:nvSpPr>
        <p:spPr>
          <a:xfrm>
            <a:off x="304800" y="2057400"/>
            <a:ext cx="2209800" cy="2971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Our work</a:t>
            </a:r>
            <a:endParaRPr lang="en-US" dirty="0">
              <a:solidFill>
                <a:schemeClr val="bg1"/>
              </a:solidFill>
            </a:endParaRPr>
          </a:p>
        </p:txBody>
      </p:sp>
      <p:sp>
        <p:nvSpPr>
          <p:cNvPr id="6" name="Rectangle 5"/>
          <p:cNvSpPr/>
          <p:nvPr/>
        </p:nvSpPr>
        <p:spPr>
          <a:xfrm>
            <a:off x="2514600" y="2057400"/>
            <a:ext cx="3429000" cy="2971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bg1"/>
                </a:solidFill>
              </a:rPr>
              <a:t>1. Global parametric form motion from blur (e.g., </a:t>
            </a:r>
            <a:r>
              <a:rPr lang="en-US" b="1" dirty="0" smtClean="0">
                <a:solidFill>
                  <a:srgbClr val="FF0000"/>
                </a:solidFill>
              </a:rPr>
              <a:t>affine </a:t>
            </a:r>
            <a:r>
              <a:rPr lang="en-US" dirty="0" smtClean="0">
                <a:solidFill>
                  <a:schemeClr val="bg1"/>
                </a:solidFill>
              </a:rPr>
              <a:t>/</a:t>
            </a:r>
            <a:r>
              <a:rPr lang="en-US" b="1" dirty="0" smtClean="0">
                <a:solidFill>
                  <a:srgbClr val="FF0000"/>
                </a:solidFill>
              </a:rPr>
              <a:t> </a:t>
            </a:r>
            <a:r>
              <a:rPr lang="en-US" dirty="0" smtClean="0">
                <a:solidFill>
                  <a:schemeClr val="bg1"/>
                </a:solidFill>
              </a:rPr>
              <a:t>rotational motion)</a:t>
            </a:r>
          </a:p>
          <a:p>
            <a:endParaRPr lang="en-US" dirty="0" smtClean="0">
              <a:solidFill>
                <a:schemeClr val="bg1"/>
              </a:solidFill>
            </a:endParaRPr>
          </a:p>
          <a:p>
            <a:r>
              <a:rPr lang="en-US" dirty="0" smtClean="0">
                <a:solidFill>
                  <a:schemeClr val="bg1"/>
                </a:solidFill>
              </a:rPr>
              <a:t>2. Multiple / local motion </a:t>
            </a:r>
            <a:r>
              <a:rPr lang="en-US" dirty="0" err="1" smtClean="0">
                <a:solidFill>
                  <a:schemeClr val="bg1"/>
                </a:solidFill>
              </a:rPr>
              <a:t>estima-tion</a:t>
            </a:r>
            <a:r>
              <a:rPr lang="en-US" dirty="0" smtClean="0">
                <a:solidFill>
                  <a:schemeClr val="bg1"/>
                </a:solidFill>
              </a:rPr>
              <a:t> and segmentation from blur</a:t>
            </a:r>
          </a:p>
          <a:p>
            <a:endParaRPr lang="en-US" dirty="0" smtClean="0">
              <a:solidFill>
                <a:schemeClr val="bg1"/>
              </a:solidFill>
            </a:endParaRPr>
          </a:p>
          <a:p>
            <a:r>
              <a:rPr lang="en-US" dirty="0" smtClean="0">
                <a:solidFill>
                  <a:schemeClr val="bg1"/>
                </a:solidFill>
              </a:rPr>
              <a:t>3. </a:t>
            </a:r>
            <a:r>
              <a:rPr lang="en-US" b="1" dirty="0" smtClean="0">
                <a:solidFill>
                  <a:srgbClr val="FF0000"/>
                </a:solidFill>
              </a:rPr>
              <a:t>Non-parametric</a:t>
            </a:r>
            <a:r>
              <a:rPr lang="en-US" dirty="0" smtClean="0">
                <a:solidFill>
                  <a:schemeClr val="bg1"/>
                </a:solidFill>
              </a:rPr>
              <a:t> motion from blur</a:t>
            </a:r>
            <a:endParaRPr lang="en-US" dirty="0">
              <a:solidFill>
                <a:schemeClr val="bg1"/>
              </a:solidFill>
            </a:endParaRPr>
          </a:p>
        </p:txBody>
      </p:sp>
      <p:sp>
        <p:nvSpPr>
          <p:cNvPr id="7" name="Rectangle 6"/>
          <p:cNvSpPr/>
          <p:nvPr/>
        </p:nvSpPr>
        <p:spPr>
          <a:xfrm>
            <a:off x="5943600" y="2057400"/>
            <a:ext cx="1371600" cy="2971800"/>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Single image</a:t>
            </a:r>
            <a:endParaRPr lang="en-US" dirty="0">
              <a:solidFill>
                <a:schemeClr val="bg1"/>
              </a:solidFill>
            </a:endParaRPr>
          </a:p>
        </p:txBody>
      </p:sp>
      <p:sp>
        <p:nvSpPr>
          <p:cNvPr id="8" name="Rectangle 7"/>
          <p:cNvSpPr/>
          <p:nvPr/>
        </p:nvSpPr>
        <p:spPr>
          <a:xfrm>
            <a:off x="7315200" y="2057400"/>
            <a:ext cx="1524000" cy="2971800"/>
          </a:xfrm>
          <a:prstGeom prst="rect">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X</a:t>
            </a:r>
            <a:endParaRPr lang="en-US" b="1" dirty="0">
              <a:solidFill>
                <a:srgbClr val="FF0000"/>
              </a:solidFill>
            </a:endParaRPr>
          </a:p>
        </p:txBody>
      </p:sp>
      <p:sp>
        <p:nvSpPr>
          <p:cNvPr id="10" name="TextBox 9"/>
          <p:cNvSpPr txBox="1"/>
          <p:nvPr/>
        </p:nvSpPr>
        <p:spPr>
          <a:xfrm>
            <a:off x="1122194" y="5334000"/>
            <a:ext cx="6878806" cy="369332"/>
          </a:xfrm>
          <a:prstGeom prst="rect">
            <a:avLst/>
          </a:prstGeom>
          <a:noFill/>
        </p:spPr>
        <p:txBody>
          <a:bodyPr wrap="none" rtlCol="0">
            <a:spAutoFit/>
          </a:bodyPr>
          <a:lstStyle/>
          <a:p>
            <a:r>
              <a:rPr lang="en-US" b="1" dirty="0" smtClean="0">
                <a:solidFill>
                  <a:srgbClr val="FFFF00"/>
                </a:solidFill>
              </a:rPr>
              <a:t>Space-variant linear </a:t>
            </a:r>
            <a:r>
              <a:rPr lang="en-US" b="1" dirty="0" smtClean="0"/>
              <a:t>motion estimation from </a:t>
            </a:r>
            <a:r>
              <a:rPr lang="en-US" b="1" dirty="0" smtClean="0">
                <a:solidFill>
                  <a:srgbClr val="FFFF00"/>
                </a:solidFill>
              </a:rPr>
              <a:t>blurred image(s)</a:t>
            </a:r>
            <a:endParaRPr 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Effect transition="in" filter="fade">
                                      <p:cBhvr>
                                        <p:cTn id="12" dur="500"/>
                                        <p:tgtEl>
                                          <p:spTgt spid="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fade">
                                      <p:cBhvr>
                                        <p:cTn id="18" dur="500"/>
                                        <p:tgtEl>
                                          <p:spTgt spid="6">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build="allAtOnce"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descr="E:\BlurCode\images\c17.bmp"/>
          <p:cNvPicPr>
            <a:picLocks noChangeAspect="1" noChangeArrowheads="1"/>
          </p:cNvPicPr>
          <p:nvPr/>
        </p:nvPicPr>
        <p:blipFill>
          <a:blip r:embed="rId4">
            <a:lum/>
          </a:blip>
          <a:srcRect/>
          <a:stretch>
            <a:fillRect/>
          </a:stretch>
        </p:blipFill>
        <p:spPr bwMode="auto">
          <a:xfrm>
            <a:off x="1492625" y="602460"/>
            <a:ext cx="5746375" cy="4579140"/>
          </a:xfrm>
          <a:prstGeom prst="rect">
            <a:avLst/>
          </a:prstGeom>
          <a:noFill/>
        </p:spPr>
      </p:pic>
      <p:sp>
        <p:nvSpPr>
          <p:cNvPr id="19" name="Rectangle 18"/>
          <p:cNvSpPr/>
          <p:nvPr/>
        </p:nvSpPr>
        <p:spPr>
          <a:xfrm>
            <a:off x="1496568" y="593316"/>
            <a:ext cx="5742432" cy="4581144"/>
          </a:xfrm>
          <a:prstGeom prst="rect">
            <a:avLst/>
          </a:pr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6" name="Rounded Rectangle 5"/>
          <p:cNvSpPr/>
          <p:nvPr/>
        </p:nvSpPr>
        <p:spPr>
          <a:xfrm rot="19801984">
            <a:off x="3499595" y="2292519"/>
            <a:ext cx="381000" cy="1219200"/>
          </a:xfrm>
          <a:prstGeom prst="roundRect">
            <a:avLst>
              <a:gd name="adj" fmla="val 50000"/>
            </a:avLst>
          </a:prstGeom>
          <a:noFill/>
          <a:ln w="50800">
            <a:solidFill>
              <a:srgbClr val="FB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19801984">
            <a:off x="3651996" y="2570000"/>
            <a:ext cx="381000" cy="1219200"/>
          </a:xfrm>
          <a:prstGeom prst="roundRect">
            <a:avLst>
              <a:gd name="adj" fmla="val 50000"/>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7620000" y="3581400"/>
            <a:ext cx="381000" cy="3810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620000" y="2438400"/>
            <a:ext cx="3810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11"/>
          <p:cNvGraphicFramePr>
            <a:graphicFrameLocks noChangeAspect="1"/>
          </p:cNvGraphicFramePr>
          <p:nvPr/>
        </p:nvGraphicFramePr>
        <p:xfrm>
          <a:off x="400050" y="9525"/>
          <a:ext cx="114300" cy="177800"/>
        </p:xfrm>
        <a:graphic>
          <a:graphicData uri="http://schemas.openxmlformats.org/presentationml/2006/ole">
            <p:oleObj spid="_x0000_s134148" name="Equation" r:id="rId5" imgW="114120" imgH="177480" progId="Equation.DSMT4">
              <p:embed/>
            </p:oleObj>
          </a:graphicData>
        </a:graphic>
      </p:graphicFrame>
      <p:graphicFrame>
        <p:nvGraphicFramePr>
          <p:cNvPr id="18" name="Content Placeholder 3"/>
          <p:cNvGraphicFramePr>
            <a:graphicFrameLocks noChangeAspect="1"/>
          </p:cNvGraphicFramePr>
          <p:nvPr/>
        </p:nvGraphicFramePr>
        <p:xfrm>
          <a:off x="1600200" y="5105400"/>
          <a:ext cx="6096000" cy="1276350"/>
        </p:xfrm>
        <a:graphic>
          <a:graphicData uri="http://schemas.openxmlformats.org/presentationml/2006/ole">
            <p:oleObj spid="_x0000_s134151" name="Equation" r:id="rId6" imgW="1879560" imgH="393480" progId="Equation.3">
              <p:embed/>
            </p:oleObj>
          </a:graphicData>
        </a:graphic>
      </p:graphicFrame>
      <p:sp>
        <p:nvSpPr>
          <p:cNvPr id="16" name="TextBox 15"/>
          <p:cNvSpPr txBox="1"/>
          <p:nvPr/>
        </p:nvSpPr>
        <p:spPr>
          <a:xfrm>
            <a:off x="8077200" y="2099608"/>
            <a:ext cx="567783" cy="2246769"/>
          </a:xfrm>
          <a:prstGeom prst="rect">
            <a:avLst/>
          </a:prstGeom>
          <a:noFill/>
        </p:spPr>
        <p:txBody>
          <a:bodyPr wrap="none" rtlCol="0">
            <a:spAutoFit/>
          </a:bodyPr>
          <a:lstStyle/>
          <a:p>
            <a:pPr algn="ctr"/>
            <a:r>
              <a:rPr lang="en-US" sz="6000" b="1" dirty="0" smtClean="0">
                <a:latin typeface="+mj-lt"/>
              </a:rPr>
              <a:t>+</a:t>
            </a:r>
          </a:p>
          <a:p>
            <a:pPr algn="ctr"/>
            <a:r>
              <a:rPr lang="en-US" sz="8000" b="1" dirty="0" smtClean="0">
                <a:latin typeface="+mj-lt"/>
              </a:rPr>
              <a:t>-</a:t>
            </a:r>
            <a:endParaRPr lang="en-US" sz="8000" b="1" dirty="0">
              <a:latin typeface="+mj-lt"/>
            </a:endParaRPr>
          </a:p>
        </p:txBody>
      </p:sp>
      <p:graphicFrame>
        <p:nvGraphicFramePr>
          <p:cNvPr id="134152" name="Object 8"/>
          <p:cNvGraphicFramePr>
            <a:graphicFrameLocks noChangeAspect="1"/>
          </p:cNvGraphicFramePr>
          <p:nvPr/>
        </p:nvGraphicFramePr>
        <p:xfrm>
          <a:off x="762000" y="2514600"/>
          <a:ext cx="749300" cy="546100"/>
        </p:xfrm>
        <a:graphic>
          <a:graphicData uri="http://schemas.openxmlformats.org/presentationml/2006/ole">
            <p:oleObj spid="_x0000_s134152" name="Equation" r:id="rId7" imgW="126720" imgH="177480" progId="Equation.3">
              <p:embed/>
            </p:oleObj>
          </a:graphicData>
        </a:graphic>
      </p:graphicFrame>
      <p:graphicFrame>
        <p:nvGraphicFramePr>
          <p:cNvPr id="4" name="Content Placeholder 3"/>
          <p:cNvGraphicFramePr>
            <a:graphicFrameLocks noChangeAspect="1"/>
          </p:cNvGraphicFramePr>
          <p:nvPr/>
        </p:nvGraphicFramePr>
        <p:xfrm>
          <a:off x="3646487" y="5334000"/>
          <a:ext cx="1687513" cy="906463"/>
        </p:xfrm>
        <a:graphic>
          <a:graphicData uri="http://schemas.openxmlformats.org/presentationml/2006/ole">
            <p:oleObj spid="_x0000_s134153" name="Equation" r:id="rId8" imgW="520560" imgH="279360" progId="Equation.3">
              <p:embed/>
            </p:oleObj>
          </a:graphicData>
        </a:graphic>
      </p:graphicFrame>
      <p:sp>
        <p:nvSpPr>
          <p:cNvPr id="21" name="Oval 20"/>
          <p:cNvSpPr/>
          <p:nvPr/>
        </p:nvSpPr>
        <p:spPr>
          <a:xfrm>
            <a:off x="3276600" y="2362200"/>
            <a:ext cx="381000" cy="381000"/>
          </a:xfrm>
          <a:prstGeom prst="ellipse">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3886200" y="3352800"/>
            <a:ext cx="381000" cy="3810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3657600" y="2895600"/>
            <a:ext cx="304800" cy="304800"/>
          </a:xfrm>
          <a:prstGeom prst="mathMultiply">
            <a:avLst/>
          </a:prstGeom>
          <a:solidFill>
            <a:srgbClr val="FF01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3"/>
          <p:cNvGraphicFramePr>
            <a:graphicFrameLocks noChangeAspect="1"/>
          </p:cNvGraphicFramePr>
          <p:nvPr/>
        </p:nvGraphicFramePr>
        <p:xfrm>
          <a:off x="3962400" y="2438400"/>
          <a:ext cx="452438" cy="534987"/>
        </p:xfrm>
        <a:graphic>
          <a:graphicData uri="http://schemas.openxmlformats.org/presentationml/2006/ole">
            <p:oleObj spid="_x0000_s134154" name="Equation" r:id="rId9" imgW="139680" imgH="164880" progId="Equation.3">
              <p:embed/>
            </p:oleObj>
          </a:graphicData>
        </a:graphic>
      </p:graphicFrame>
      <p:sp>
        <p:nvSpPr>
          <p:cNvPr id="25" name="Rounded Rectangle 24"/>
          <p:cNvSpPr/>
          <p:nvPr/>
        </p:nvSpPr>
        <p:spPr>
          <a:xfrm rot="19801984">
            <a:off x="3607171" y="2424740"/>
            <a:ext cx="381000" cy="1219200"/>
          </a:xfrm>
          <a:prstGeom prst="roundRect">
            <a:avLst>
              <a:gd name="adj" fmla="val 50000"/>
            </a:avLst>
          </a:prstGeom>
          <a:noFill/>
          <a:ln w="50800">
            <a:solidFill>
              <a:srgbClr val="FB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Object 11"/>
          <p:cNvGraphicFramePr>
            <a:graphicFrameLocks noChangeAspect="1"/>
          </p:cNvGraphicFramePr>
          <p:nvPr/>
        </p:nvGraphicFramePr>
        <p:xfrm>
          <a:off x="4230687" y="5334000"/>
          <a:ext cx="822325" cy="906463"/>
        </p:xfrm>
        <a:graphic>
          <a:graphicData uri="http://schemas.openxmlformats.org/presentationml/2006/ole">
            <p:oleObj spid="_x0000_s134155" name="Equation" r:id="rId10" imgW="253800" imgH="279360" progId="Equation.3">
              <p:embed/>
            </p:oleObj>
          </a:graphicData>
        </a:graphic>
      </p:graphicFrame>
      <p:sp>
        <p:nvSpPr>
          <p:cNvPr id="27" name="Up-Down Arrow 26"/>
          <p:cNvSpPr/>
          <p:nvPr/>
        </p:nvSpPr>
        <p:spPr>
          <a:xfrm rot="20000547">
            <a:off x="638574" y="2681098"/>
            <a:ext cx="381000" cy="117805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134152"/>
                                        </p:tgtEl>
                                        <p:attrNameLst>
                                          <p:attrName>style.visibility</p:attrName>
                                        </p:attrNameLst>
                                      </p:cBhvr>
                                      <p:to>
                                        <p:strVal val="visible"/>
                                      </p:to>
                                    </p:set>
                                    <p:animEffect transition="in" filter="fade">
                                      <p:cBhvr>
                                        <p:cTn id="10" dur="500"/>
                                        <p:tgtEl>
                                          <p:spTgt spid="1341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par>
                                <p:cTn id="33" presetID="10" presetClass="exit" presetSubtype="0" fill="hold" nodeType="withEffect">
                                  <p:stCondLst>
                                    <p:cond delay="0"/>
                                  </p:stCondLst>
                                  <p:childTnLst>
                                    <p:animEffect transition="out" filter="fade">
                                      <p:cBhvr>
                                        <p:cTn id="34" dur="500"/>
                                        <p:tgtEl>
                                          <p:spTgt spid="15"/>
                                        </p:tgtEl>
                                      </p:cBhvr>
                                    </p:animEffect>
                                    <p:set>
                                      <p:cBhvr>
                                        <p:cTn id="35" dur="1" fill="hold">
                                          <p:stCondLst>
                                            <p:cond delay="499"/>
                                          </p:stCondLst>
                                        </p:cTn>
                                        <p:tgtEl>
                                          <p:spTgt spid="1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25"/>
                                        </p:tgtEl>
                                      </p:cBhvr>
                                    </p:animEffect>
                                    <p:set>
                                      <p:cBhvr>
                                        <p:cTn id="40" dur="1" fill="hold">
                                          <p:stCondLst>
                                            <p:cond delay="499"/>
                                          </p:stCondLst>
                                        </p:cTn>
                                        <p:tgtEl>
                                          <p:spTgt spid="25"/>
                                        </p:tgtEl>
                                        <p:attrNameLst>
                                          <p:attrName>style.visibility</p:attrName>
                                        </p:attrNameLst>
                                      </p:cBhvr>
                                      <p:to>
                                        <p:strVal val="hidden"/>
                                      </p:to>
                                    </p:se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10" presetClass="entr" presetSubtype="0" fill="hold" grpId="1"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grpId="2" nodeType="withEffect">
                                  <p:stCondLst>
                                    <p:cond delay="0"/>
                                  </p:stCondLst>
                                  <p:childTnLst>
                                    <p:animEffect transition="out" filter="fade">
                                      <p:cBhvr>
                                        <p:cTn id="63" dur="500"/>
                                        <p:tgtEl>
                                          <p:spTgt spid="6"/>
                                        </p:tgtEl>
                                      </p:cBhvr>
                                    </p:animEffect>
                                    <p:set>
                                      <p:cBhvr>
                                        <p:cTn id="64" dur="1" fill="hold">
                                          <p:stCondLst>
                                            <p:cond delay="499"/>
                                          </p:stCondLst>
                                        </p:cTn>
                                        <p:tgtEl>
                                          <p:spTgt spid="6"/>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4"/>
                                        </p:tgtEl>
                                      </p:cBhvr>
                                    </p:animEffect>
                                    <p:set>
                                      <p:cBhvr>
                                        <p:cTn id="75" dur="1" fill="hold">
                                          <p:stCondLst>
                                            <p:cond delay="499"/>
                                          </p:stCondLst>
                                        </p:cTn>
                                        <p:tgtEl>
                                          <p:spTgt spid="4"/>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1" animBg="1"/>
      <p:bldP spid="6" grpId="2" animBg="1"/>
      <p:bldP spid="7" grpId="0" animBg="1"/>
      <p:bldP spid="7" grpId="1" animBg="1"/>
      <p:bldP spid="10" grpId="0" animBg="1"/>
      <p:bldP spid="11" grpId="0" animBg="1"/>
      <p:bldP spid="16" grpId="0"/>
      <p:bldP spid="21" grpId="0" animBg="1"/>
      <p:bldP spid="22" grpId="0" animBg="1"/>
      <p:bldP spid="23" grpId="0" animBg="1"/>
      <p:bldP spid="25" grpId="0" animBg="1"/>
      <p:bldP spid="25"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7" descr="E:\BlurCode\images\aff_ttt1.bmp"/>
          <p:cNvPicPr>
            <a:picLocks noChangeAspect="1" noChangeArrowheads="1"/>
          </p:cNvPicPr>
          <p:nvPr/>
        </p:nvPicPr>
        <p:blipFill>
          <a:blip r:embed="rId4"/>
          <a:srcRect/>
          <a:stretch>
            <a:fillRect/>
          </a:stretch>
        </p:blipFill>
        <p:spPr bwMode="auto">
          <a:xfrm>
            <a:off x="914400" y="1866900"/>
            <a:ext cx="2286000" cy="2781300"/>
          </a:xfrm>
          <a:prstGeom prst="rect">
            <a:avLst/>
          </a:prstGeom>
          <a:noFill/>
          <a:ln w="9525">
            <a:noFill/>
            <a:miter lim="800000"/>
            <a:headEnd/>
            <a:tailEnd/>
          </a:ln>
        </p:spPr>
      </p:pic>
      <p:sp>
        <p:nvSpPr>
          <p:cNvPr id="5124" name="Title 1"/>
          <p:cNvSpPr>
            <a:spLocks noGrp="1"/>
          </p:cNvSpPr>
          <p:nvPr>
            <p:ph type="title"/>
          </p:nvPr>
        </p:nvSpPr>
        <p:spPr/>
        <p:txBody>
          <a:bodyPr/>
          <a:lstStyle/>
          <a:p>
            <a:pPr eaLnBrk="1" hangingPunct="1"/>
            <a:r>
              <a:rPr lang="en-US" smtClean="0"/>
              <a:t>Motion blur constraint</a:t>
            </a:r>
          </a:p>
        </p:txBody>
      </p:sp>
      <p:pic>
        <p:nvPicPr>
          <p:cNvPr id="5126" name="Picture 3" descr="E:\BlurCode\images\hang4.bmp"/>
          <p:cNvPicPr>
            <a:picLocks noChangeAspect="1" noChangeArrowheads="1"/>
          </p:cNvPicPr>
          <p:nvPr/>
        </p:nvPicPr>
        <p:blipFill>
          <a:blip r:embed="rId5"/>
          <a:srcRect/>
          <a:stretch>
            <a:fillRect/>
          </a:stretch>
        </p:blipFill>
        <p:spPr bwMode="auto">
          <a:xfrm>
            <a:off x="381000" y="7010400"/>
            <a:ext cx="1143000" cy="1390650"/>
          </a:xfrm>
          <a:prstGeom prst="rect">
            <a:avLst/>
          </a:prstGeom>
          <a:noFill/>
          <a:ln w="9525">
            <a:noFill/>
            <a:miter lim="800000"/>
            <a:headEnd/>
            <a:tailEnd/>
          </a:ln>
        </p:spPr>
      </p:pic>
      <p:pic>
        <p:nvPicPr>
          <p:cNvPr id="20" name="Picture 4"/>
          <p:cNvPicPr>
            <a:picLocks noChangeAspect="1" noChangeArrowheads="1"/>
          </p:cNvPicPr>
          <p:nvPr/>
        </p:nvPicPr>
        <p:blipFill>
          <a:blip r:embed="rId6"/>
          <a:srcRect/>
          <a:stretch>
            <a:fillRect/>
          </a:stretch>
        </p:blipFill>
        <p:spPr bwMode="auto">
          <a:xfrm>
            <a:off x="3733800" y="1866900"/>
            <a:ext cx="2427288" cy="2781300"/>
          </a:xfrm>
          <a:prstGeom prst="rect">
            <a:avLst/>
          </a:prstGeom>
          <a:noFill/>
          <a:ln w="9525">
            <a:noFill/>
            <a:miter lim="800000"/>
            <a:headEnd/>
            <a:tailEnd/>
          </a:ln>
        </p:spPr>
      </p:pic>
      <p:pic>
        <p:nvPicPr>
          <p:cNvPr id="21" name="Picture 5"/>
          <p:cNvPicPr>
            <a:picLocks noChangeAspect="1" noChangeArrowheads="1"/>
          </p:cNvPicPr>
          <p:nvPr/>
        </p:nvPicPr>
        <p:blipFill>
          <a:blip r:embed="rId7"/>
          <a:srcRect/>
          <a:stretch>
            <a:fillRect/>
          </a:stretch>
        </p:blipFill>
        <p:spPr bwMode="auto">
          <a:xfrm>
            <a:off x="6477000" y="1865313"/>
            <a:ext cx="2273300" cy="2779712"/>
          </a:xfrm>
          <a:prstGeom prst="rect">
            <a:avLst/>
          </a:prstGeom>
          <a:noFill/>
          <a:ln w="9525">
            <a:noFill/>
            <a:miter lim="800000"/>
            <a:headEnd/>
            <a:tailEnd/>
          </a:ln>
        </p:spPr>
      </p:pic>
      <p:sp>
        <p:nvSpPr>
          <p:cNvPr id="23" name="TextBox 22"/>
          <p:cNvSpPr txBox="1">
            <a:spLocks noChangeArrowheads="1"/>
          </p:cNvSpPr>
          <p:nvPr/>
        </p:nvSpPr>
        <p:spPr bwMode="auto">
          <a:xfrm>
            <a:off x="6096000" y="2819400"/>
            <a:ext cx="465138" cy="769938"/>
          </a:xfrm>
          <a:prstGeom prst="rect">
            <a:avLst/>
          </a:prstGeom>
          <a:noFill/>
          <a:ln w="9525">
            <a:noFill/>
            <a:miter lim="800000"/>
            <a:headEnd/>
            <a:tailEnd/>
          </a:ln>
        </p:spPr>
        <p:txBody>
          <a:bodyPr wrap="none">
            <a:spAutoFit/>
          </a:bodyPr>
          <a:lstStyle/>
          <a:p>
            <a:r>
              <a:rPr lang="en-US" sz="4400">
                <a:latin typeface="Calibri" pitchFamily="34" charset="0"/>
              </a:rPr>
              <a:t>=</a:t>
            </a:r>
          </a:p>
        </p:txBody>
      </p:sp>
      <p:graphicFrame>
        <p:nvGraphicFramePr>
          <p:cNvPr id="24" name="Object 10"/>
          <p:cNvGraphicFramePr>
            <a:graphicFrameLocks noChangeAspect="1"/>
          </p:cNvGraphicFramePr>
          <p:nvPr/>
        </p:nvGraphicFramePr>
        <p:xfrm>
          <a:off x="381000" y="2928938"/>
          <a:ext cx="495300" cy="576262"/>
        </p:xfrm>
        <a:graphic>
          <a:graphicData uri="http://schemas.openxmlformats.org/presentationml/2006/ole">
            <p:oleObj spid="_x0000_s135171" name="Equation" r:id="rId8" imgW="152280" imgH="177480" progId="Equation.3">
              <p:embed/>
            </p:oleObj>
          </a:graphicData>
        </a:graphic>
      </p:graphicFrame>
      <p:sp>
        <p:nvSpPr>
          <p:cNvPr id="25" name="TextBox 24"/>
          <p:cNvSpPr txBox="1">
            <a:spLocks noChangeArrowheads="1"/>
          </p:cNvSpPr>
          <p:nvPr/>
        </p:nvSpPr>
        <p:spPr bwMode="auto">
          <a:xfrm>
            <a:off x="684213" y="2819400"/>
            <a:ext cx="3049587" cy="708025"/>
          </a:xfrm>
          <a:prstGeom prst="rect">
            <a:avLst/>
          </a:prstGeom>
          <a:noFill/>
          <a:ln w="9525">
            <a:noFill/>
            <a:miter lim="800000"/>
            <a:headEnd/>
            <a:tailEnd/>
          </a:ln>
        </p:spPr>
        <p:txBody>
          <a:bodyPr wrap="none">
            <a:spAutoFit/>
          </a:bodyPr>
          <a:lstStyle/>
          <a:p>
            <a:r>
              <a:rPr lang="en-US" sz="4000" dirty="0">
                <a:latin typeface="Calibri" pitchFamily="34" charset="0"/>
              </a:rPr>
              <a:t>(                    ) ·</a:t>
            </a:r>
          </a:p>
        </p:txBody>
      </p:sp>
      <p:graphicFrame>
        <p:nvGraphicFramePr>
          <p:cNvPr id="4" name="Content Placeholder 3"/>
          <p:cNvGraphicFramePr>
            <a:graphicFrameLocks noChangeAspect="1"/>
          </p:cNvGraphicFramePr>
          <p:nvPr/>
        </p:nvGraphicFramePr>
        <p:xfrm>
          <a:off x="1600200" y="5105400"/>
          <a:ext cx="6096000" cy="1276350"/>
        </p:xfrm>
        <a:graphic>
          <a:graphicData uri="http://schemas.openxmlformats.org/presentationml/2006/ole">
            <p:oleObj spid="_x0000_s135174" name="Equation" r:id="rId9" imgW="187956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657600" y="1905000"/>
            <a:ext cx="3886200" cy="2057400"/>
          </a:xfrm>
          <a:prstGeom prst="roundRect">
            <a:avLst>
              <a:gd name="adj" fmla="val 7074"/>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7" name="Rounded Rectangle 6"/>
          <p:cNvSpPr/>
          <p:nvPr/>
        </p:nvSpPr>
        <p:spPr>
          <a:xfrm>
            <a:off x="2743200" y="1905000"/>
            <a:ext cx="533400" cy="2057400"/>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6" name="Rounded Rectangle 5"/>
          <p:cNvSpPr/>
          <p:nvPr/>
        </p:nvSpPr>
        <p:spPr>
          <a:xfrm>
            <a:off x="1600200" y="1905000"/>
            <a:ext cx="914400" cy="2057400"/>
          </a:xfrm>
          <a:prstGeom prst="round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223" name="Title 1"/>
          <p:cNvSpPr>
            <a:spLocks noGrp="1"/>
          </p:cNvSpPr>
          <p:nvPr>
            <p:ph type="title"/>
          </p:nvPr>
        </p:nvSpPr>
        <p:spPr/>
        <p:txBody>
          <a:bodyPr/>
          <a:lstStyle/>
          <a:p>
            <a:pPr eaLnBrk="1" hangingPunct="1"/>
            <a:r>
              <a:rPr lang="en-US" dirty="0" smtClean="0"/>
              <a:t>Motion Blur </a:t>
            </a:r>
            <a:r>
              <a:rPr lang="en-US" i="1" dirty="0" smtClean="0"/>
              <a:t>vs.</a:t>
            </a:r>
            <a:r>
              <a:rPr lang="en-US" dirty="0" smtClean="0"/>
              <a:t> Optic Flow</a:t>
            </a:r>
          </a:p>
        </p:txBody>
      </p:sp>
      <p:graphicFrame>
        <p:nvGraphicFramePr>
          <p:cNvPr id="9218" name="Content Placeholder 3"/>
          <p:cNvGraphicFramePr>
            <a:graphicFrameLocks noChangeAspect="1"/>
          </p:cNvGraphicFramePr>
          <p:nvPr/>
        </p:nvGraphicFramePr>
        <p:xfrm>
          <a:off x="1676400" y="2667000"/>
          <a:ext cx="5849938" cy="1276350"/>
        </p:xfrm>
        <a:graphic>
          <a:graphicData uri="http://schemas.openxmlformats.org/presentationml/2006/ole">
            <p:oleObj spid="_x0000_s136194" name="Equation" r:id="rId4" imgW="1803240" imgH="393480" progId="Equation.3">
              <p:embed/>
            </p:oleObj>
          </a:graphicData>
        </a:graphic>
      </p:graphicFrame>
      <p:graphicFrame>
        <p:nvGraphicFramePr>
          <p:cNvPr id="9219" name="Object 3"/>
          <p:cNvGraphicFramePr>
            <a:graphicFrameLocks noChangeAspect="1"/>
          </p:cNvGraphicFramePr>
          <p:nvPr/>
        </p:nvGraphicFramePr>
        <p:xfrm>
          <a:off x="1701800" y="1905000"/>
          <a:ext cx="4165600" cy="757237"/>
        </p:xfrm>
        <a:graphic>
          <a:graphicData uri="http://schemas.openxmlformats.org/presentationml/2006/ole">
            <p:oleObj spid="_x0000_s136195" name="Equation" r:id="rId5" imgW="1257120" imgH="228600" progId="Equation.3">
              <p:embed/>
            </p:oleObj>
          </a:graphicData>
        </a:graphic>
      </p:graphicFrame>
      <p:sp>
        <p:nvSpPr>
          <p:cNvPr id="9" name="Content Placeholder 2"/>
          <p:cNvSpPr>
            <a:spLocks noGrp="1"/>
          </p:cNvSpPr>
          <p:nvPr>
            <p:ph idx="1"/>
          </p:nvPr>
        </p:nvSpPr>
        <p:spPr>
          <a:xfrm>
            <a:off x="2438400" y="4114800"/>
            <a:ext cx="4495800" cy="2743200"/>
          </a:xfrm>
        </p:spPr>
        <p:txBody>
          <a:bodyPr rtlCol="0">
            <a:normAutofit fontScale="70000" lnSpcReduction="20000"/>
          </a:bodyPr>
          <a:lstStyle/>
          <a:p>
            <a:pPr eaLnBrk="1" fontAlgn="auto" hangingPunct="1">
              <a:spcAft>
                <a:spcPts val="0"/>
              </a:spcAft>
              <a:buFont typeface="Arial" pitchFamily="34" charset="0"/>
              <a:buChar char="•"/>
              <a:defRPr/>
            </a:pPr>
            <a:r>
              <a:rPr lang="en-US" dirty="0" smtClean="0"/>
              <a:t>Lucas and </a:t>
            </a:r>
            <a:r>
              <a:rPr lang="en-US" dirty="0" err="1" smtClean="0"/>
              <a:t>Kanade</a:t>
            </a:r>
            <a:r>
              <a:rPr lang="en-US" dirty="0" smtClean="0"/>
              <a:t>, 81</a:t>
            </a:r>
          </a:p>
          <a:p>
            <a:pPr eaLnBrk="1" fontAlgn="auto" hangingPunct="1">
              <a:spcAft>
                <a:spcPts val="0"/>
              </a:spcAft>
              <a:buFont typeface="Arial" pitchFamily="34" charset="0"/>
              <a:buChar char="•"/>
              <a:defRPr/>
            </a:pPr>
            <a:r>
              <a:rPr lang="en-US" dirty="0" smtClean="0"/>
              <a:t>Horn and </a:t>
            </a:r>
            <a:r>
              <a:rPr lang="en-US" dirty="0" err="1" smtClean="0"/>
              <a:t>Schunck</a:t>
            </a:r>
            <a:r>
              <a:rPr lang="en-US" dirty="0" smtClean="0"/>
              <a:t>, 81</a:t>
            </a:r>
          </a:p>
          <a:p>
            <a:pPr eaLnBrk="1" fontAlgn="auto" hangingPunct="1">
              <a:spcAft>
                <a:spcPts val="0"/>
              </a:spcAft>
              <a:buFont typeface="Arial" pitchFamily="34" charset="0"/>
              <a:buChar char="•"/>
              <a:defRPr/>
            </a:pPr>
            <a:r>
              <a:rPr lang="en-US" dirty="0" smtClean="0"/>
              <a:t>Barron, Fleet, </a:t>
            </a:r>
            <a:r>
              <a:rPr lang="en-US" dirty="0" err="1" smtClean="0"/>
              <a:t>Beauchemin</a:t>
            </a:r>
            <a:r>
              <a:rPr lang="en-US" dirty="0" smtClean="0"/>
              <a:t>, </a:t>
            </a:r>
            <a:r>
              <a:rPr lang="en-US" i="1" dirty="0" smtClean="0"/>
              <a:t>IJCV 94</a:t>
            </a:r>
          </a:p>
          <a:p>
            <a:pPr eaLnBrk="1" fontAlgn="auto" hangingPunct="1">
              <a:spcAft>
                <a:spcPts val="0"/>
              </a:spcAft>
              <a:buFont typeface="Arial" pitchFamily="34" charset="0"/>
              <a:buChar char="•"/>
              <a:defRPr/>
            </a:pPr>
            <a:r>
              <a:rPr lang="en-US" dirty="0" smtClean="0"/>
              <a:t>Black and </a:t>
            </a:r>
            <a:r>
              <a:rPr lang="en-US" dirty="0" err="1" smtClean="0"/>
              <a:t>Anandan</a:t>
            </a:r>
            <a:r>
              <a:rPr lang="en-US" dirty="0" smtClean="0"/>
              <a:t>, </a:t>
            </a:r>
            <a:r>
              <a:rPr lang="en-US" i="1" dirty="0" smtClean="0"/>
              <a:t>CVIU</a:t>
            </a:r>
            <a:r>
              <a:rPr lang="en-US" dirty="0" smtClean="0"/>
              <a:t> 96</a:t>
            </a:r>
          </a:p>
          <a:p>
            <a:pPr eaLnBrk="1" fontAlgn="auto" hangingPunct="1">
              <a:spcAft>
                <a:spcPts val="0"/>
              </a:spcAft>
              <a:buFont typeface="Arial" pitchFamily="34" charset="0"/>
              <a:buChar char="•"/>
              <a:defRPr/>
            </a:pPr>
            <a:r>
              <a:rPr lang="en-US" dirty="0" smtClean="0"/>
              <a:t>Baker and Matthews, </a:t>
            </a:r>
            <a:r>
              <a:rPr lang="en-US" i="1" dirty="0" smtClean="0"/>
              <a:t>IJCV</a:t>
            </a:r>
            <a:r>
              <a:rPr lang="en-US" dirty="0" smtClean="0"/>
              <a:t> 04</a:t>
            </a:r>
          </a:p>
          <a:p>
            <a:pPr eaLnBrk="1" fontAlgn="auto" hangingPunct="1">
              <a:spcAft>
                <a:spcPts val="0"/>
              </a:spcAft>
              <a:buFont typeface="Arial" pitchFamily="34" charset="0"/>
              <a:buChar char="•"/>
              <a:defRPr/>
            </a:pPr>
            <a:r>
              <a:rPr lang="en-US" dirty="0" smtClean="0"/>
              <a:t>Baker, </a:t>
            </a:r>
            <a:r>
              <a:rPr lang="en-US" dirty="0" err="1" smtClean="0"/>
              <a:t>Scharstein</a:t>
            </a:r>
            <a:r>
              <a:rPr lang="en-US" dirty="0" smtClean="0"/>
              <a:t>, Lewis, Roth, Black, Szeliski, </a:t>
            </a:r>
            <a:r>
              <a:rPr lang="en-US" i="1" dirty="0" smtClean="0"/>
              <a:t>ICCV</a:t>
            </a:r>
            <a:r>
              <a:rPr lang="en-US" dirty="0" smtClean="0"/>
              <a:t> 07</a:t>
            </a:r>
          </a:p>
          <a:p>
            <a:pPr eaLnBrk="1" fontAlgn="auto" hangingPunct="1">
              <a:spcAft>
                <a:spcPts val="0"/>
              </a:spcAft>
              <a:buFont typeface="Arial" pitchFamily="34" charset="0"/>
              <a:buChar char="•"/>
              <a:defRPr/>
            </a:pPr>
            <a:r>
              <a:rPr lang="en-US" dirty="0" smtClean="0"/>
              <a:t>……</a:t>
            </a:r>
          </a:p>
        </p:txBody>
      </p:sp>
      <p:sp>
        <p:nvSpPr>
          <p:cNvPr id="10" name="Rounded Rectangle 9"/>
          <p:cNvSpPr/>
          <p:nvPr/>
        </p:nvSpPr>
        <p:spPr>
          <a:xfrm>
            <a:off x="3657600" y="2667000"/>
            <a:ext cx="3810000" cy="1295400"/>
          </a:xfrm>
          <a:prstGeom prst="roundRect">
            <a:avLst/>
          </a:prstGeom>
          <a:noFill/>
          <a:ln w="50800">
            <a:solidFill>
              <a:srgbClr val="FB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181600" y="2057400"/>
            <a:ext cx="758541" cy="1323439"/>
          </a:xfrm>
          <a:prstGeom prst="rect">
            <a:avLst/>
          </a:prstGeom>
          <a:noFill/>
        </p:spPr>
        <p:txBody>
          <a:bodyPr wrap="none" rtlCol="0">
            <a:spAutoFit/>
          </a:bodyPr>
          <a:lstStyle/>
          <a:p>
            <a:r>
              <a:rPr lang="en-US" sz="8000" b="1" dirty="0" smtClean="0">
                <a:solidFill>
                  <a:srgbClr val="FF0000"/>
                </a:solidFill>
                <a:latin typeface="Century Gothic" pitchFamily="34" charset="0"/>
              </a:rPr>
              <a:t>?</a:t>
            </a:r>
            <a:endParaRPr lang="en-US" sz="8000" b="1" dirty="0">
              <a:solidFill>
                <a:srgbClr val="FF0000"/>
              </a:solidFill>
              <a:latin typeface="Century Gothic"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fade">
                                      <p:cBhvr>
                                        <p:cTn id="7" dur="500"/>
                                        <p:tgtEl>
                                          <p:spTgt spid="92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fade">
                                      <p:cBhvr>
                                        <p:cTn id="12" dur="500"/>
                                        <p:tgtEl>
                                          <p:spTgt spid="921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xEl>
                                              <p:pRg st="1" end="1"/>
                                            </p:txEl>
                                          </p:spTgt>
                                        </p:tgtEl>
                                        <p:attrNameLst>
                                          <p:attrName>style.visibility</p:attrName>
                                        </p:attrNameLst>
                                      </p:cBhvr>
                                      <p:to>
                                        <p:strVal val="visible"/>
                                      </p:to>
                                    </p:set>
                                    <p:animEffect transition="in" filter="fade">
                                      <p:cBhvr>
                                        <p:cTn id="30" dur="500"/>
                                        <p:tgtEl>
                                          <p:spTgt spid="9">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500"/>
                                        <p:tgtEl>
                                          <p:spTgt spid="9">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9">
                                            <p:txEl>
                                              <p:pRg st="3" end="3"/>
                                            </p:txEl>
                                          </p:spTgt>
                                        </p:tgtEl>
                                        <p:attrNameLst>
                                          <p:attrName>style.visibility</p:attrName>
                                        </p:attrNameLst>
                                      </p:cBhvr>
                                      <p:to>
                                        <p:strVal val="visible"/>
                                      </p:to>
                                    </p:set>
                                    <p:animEffect transition="in" filter="fade">
                                      <p:cBhvr>
                                        <p:cTn id="36" dur="500"/>
                                        <p:tgtEl>
                                          <p:spTgt spid="9">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animEffect transition="in" filter="fade">
                                      <p:cBhvr>
                                        <p:cTn id="39" dur="500"/>
                                        <p:tgtEl>
                                          <p:spTgt spid="9">
                                            <p:txEl>
                                              <p:pRg st="4" end="4"/>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fade">
                                      <p:cBhvr>
                                        <p:cTn id="42" dur="500"/>
                                        <p:tgtEl>
                                          <p:spTgt spid="9">
                                            <p:txEl>
                                              <p:pRg st="5" end="5"/>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500"/>
                                        <p:tgtEl>
                                          <p:spTgt spid="9">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1"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7"/>
                                        </p:tgtEl>
                                      </p:cBhvr>
                                    </p:animEffect>
                                    <p:set>
                                      <p:cBhvr>
                                        <p:cTn id="53" dur="1" fill="hold">
                                          <p:stCondLst>
                                            <p:cond delay="499"/>
                                          </p:stCondLst>
                                        </p:cTn>
                                        <p:tgtEl>
                                          <p:spTgt spid="7"/>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500"/>
                                        <p:tgtEl>
                                          <p:spTgt spid="10"/>
                                        </p:tgtEl>
                                      </p:cBhvr>
                                    </p:animEffect>
                                  </p:childTnLst>
                                </p:cTn>
                              </p:par>
                            </p:childTnLst>
                          </p:cTn>
                        </p:par>
                        <p:par>
                          <p:cTn id="61" fill="hold">
                            <p:stCondLst>
                              <p:cond delay="1000"/>
                            </p:stCondLst>
                            <p:childTnLst>
                              <p:par>
                                <p:cTn id="62" presetID="10" presetClass="entr" presetSubtype="0"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7" grpId="1" animBg="1"/>
      <p:bldP spid="6" grpId="1" animBg="1"/>
      <p:bldP spid="9" grpId="0" uiExpand="1" build="p"/>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dirty="0" smtClean="0"/>
              <a:t>         channel image representation</a:t>
            </a:r>
          </a:p>
        </p:txBody>
      </p:sp>
      <p:pic>
        <p:nvPicPr>
          <p:cNvPr id="4099" name="Picture 3"/>
          <p:cNvPicPr>
            <a:picLocks noChangeAspect="1" noChangeArrowheads="1"/>
          </p:cNvPicPr>
          <p:nvPr/>
        </p:nvPicPr>
        <p:blipFill>
          <a:blip r:embed="rId4"/>
          <a:srcRect/>
          <a:stretch>
            <a:fillRect/>
          </a:stretch>
        </p:blipFill>
        <p:spPr bwMode="auto">
          <a:xfrm>
            <a:off x="5562600" y="1524000"/>
            <a:ext cx="2133600" cy="1597025"/>
          </a:xfrm>
          <a:prstGeom prst="rect">
            <a:avLst/>
          </a:prstGeom>
          <a:noFill/>
          <a:ln w="9525">
            <a:noFill/>
            <a:miter lim="800000"/>
            <a:headEnd/>
            <a:tailEnd/>
          </a:ln>
        </p:spPr>
      </p:pic>
      <p:sp>
        <p:nvSpPr>
          <p:cNvPr id="20" name="Rectangle 19"/>
          <p:cNvSpPr>
            <a:spLocks noChangeArrowheads="1"/>
          </p:cNvSpPr>
          <p:nvPr/>
        </p:nvSpPr>
        <p:spPr bwMode="auto">
          <a:xfrm>
            <a:off x="990600" y="1676400"/>
            <a:ext cx="4114800" cy="800219"/>
          </a:xfrm>
          <a:prstGeom prst="rect">
            <a:avLst/>
          </a:prstGeom>
          <a:noFill/>
          <a:ln w="9525">
            <a:noFill/>
            <a:miter lim="800000"/>
            <a:headEnd/>
            <a:tailEnd/>
          </a:ln>
        </p:spPr>
        <p:txBody>
          <a:bodyPr wrap="square">
            <a:spAutoFit/>
          </a:bodyPr>
          <a:lstStyle/>
          <a:p>
            <a:pPr algn="ctr"/>
            <a:r>
              <a:rPr lang="en-US" sz="2800" b="1" dirty="0">
                <a:solidFill>
                  <a:srgbClr val="FF01FF"/>
                </a:solidFill>
                <a:latin typeface="Calibri" pitchFamily="34" charset="0"/>
              </a:rPr>
              <a:t>Spectral matting</a:t>
            </a:r>
            <a:r>
              <a:rPr lang="en-US" sz="2800" dirty="0">
                <a:solidFill>
                  <a:srgbClr val="FF01FF"/>
                </a:solidFill>
                <a:latin typeface="Calibri" pitchFamily="34" charset="0"/>
              </a:rPr>
              <a:t> </a:t>
            </a:r>
            <a:endParaRPr lang="en-US" sz="2800" dirty="0" smtClean="0">
              <a:solidFill>
                <a:srgbClr val="FF01FF"/>
              </a:solidFill>
              <a:latin typeface="Calibri" pitchFamily="34" charset="0"/>
            </a:endParaRPr>
          </a:p>
          <a:p>
            <a:pPr algn="ctr"/>
            <a:r>
              <a:rPr lang="en-US" dirty="0" smtClean="0">
                <a:solidFill>
                  <a:srgbClr val="FFFF00"/>
                </a:solidFill>
                <a:latin typeface="Calibri" pitchFamily="34" charset="0"/>
              </a:rPr>
              <a:t>Levin</a:t>
            </a:r>
            <a:r>
              <a:rPr lang="en-US" dirty="0">
                <a:solidFill>
                  <a:srgbClr val="FFFF00"/>
                </a:solidFill>
                <a:latin typeface="Calibri" pitchFamily="34" charset="0"/>
              </a:rPr>
              <a:t>, </a:t>
            </a:r>
            <a:r>
              <a:rPr lang="en-US" dirty="0" err="1">
                <a:solidFill>
                  <a:srgbClr val="FFFF00"/>
                </a:solidFill>
                <a:latin typeface="Calibri" pitchFamily="34" charset="0"/>
              </a:rPr>
              <a:t>Rav-Acha</a:t>
            </a:r>
            <a:r>
              <a:rPr lang="en-US" dirty="0">
                <a:solidFill>
                  <a:srgbClr val="FFFF00"/>
                </a:solidFill>
                <a:latin typeface="Calibri" pitchFamily="34" charset="0"/>
              </a:rPr>
              <a:t>, and </a:t>
            </a:r>
            <a:r>
              <a:rPr lang="en-US" dirty="0" err="1">
                <a:solidFill>
                  <a:srgbClr val="FFFF00"/>
                </a:solidFill>
                <a:latin typeface="Calibri" pitchFamily="34" charset="0"/>
              </a:rPr>
              <a:t>Lischinski</a:t>
            </a:r>
            <a:r>
              <a:rPr lang="en-US" dirty="0">
                <a:solidFill>
                  <a:srgbClr val="FFFF00"/>
                </a:solidFill>
                <a:latin typeface="Calibri" pitchFamily="34" charset="0"/>
              </a:rPr>
              <a:t>, </a:t>
            </a:r>
            <a:r>
              <a:rPr lang="en-US" i="1" dirty="0">
                <a:solidFill>
                  <a:srgbClr val="FFFF00"/>
                </a:solidFill>
                <a:latin typeface="Calibri" pitchFamily="34" charset="0"/>
              </a:rPr>
              <a:t>CVPR</a:t>
            </a:r>
            <a:r>
              <a:rPr lang="en-US" dirty="0">
                <a:solidFill>
                  <a:srgbClr val="FFFF00"/>
                </a:solidFill>
                <a:latin typeface="Calibri" pitchFamily="34" charset="0"/>
              </a:rPr>
              <a:t> 07</a:t>
            </a:r>
          </a:p>
        </p:txBody>
      </p:sp>
      <p:graphicFrame>
        <p:nvGraphicFramePr>
          <p:cNvPr id="25601" name="Object 2"/>
          <p:cNvGraphicFramePr>
            <a:graphicFrameLocks noChangeAspect="1"/>
          </p:cNvGraphicFramePr>
          <p:nvPr/>
        </p:nvGraphicFramePr>
        <p:xfrm>
          <a:off x="963613" y="564127"/>
          <a:ext cx="712787" cy="655073"/>
        </p:xfrm>
        <a:graphic>
          <a:graphicData uri="http://schemas.openxmlformats.org/presentationml/2006/ole">
            <p:oleObj spid="_x0000_s165890" name="Equation" r:id="rId5" imgW="152280" imgH="139680" progId="Equation.3">
              <p:embed/>
            </p:oleObj>
          </a:graphicData>
        </a:graphic>
      </p:graphicFrame>
      <p:sp>
        <p:nvSpPr>
          <p:cNvPr id="21" name="TextBox 20"/>
          <p:cNvSpPr txBox="1"/>
          <p:nvPr/>
        </p:nvSpPr>
        <p:spPr>
          <a:xfrm>
            <a:off x="914400" y="2590800"/>
            <a:ext cx="4403770" cy="369332"/>
          </a:xfrm>
          <a:prstGeom prst="rect">
            <a:avLst/>
          </a:prstGeom>
          <a:noFill/>
        </p:spPr>
        <p:txBody>
          <a:bodyPr wrap="none" rtlCol="0">
            <a:spAutoFit/>
          </a:bodyPr>
          <a:lstStyle/>
          <a:p>
            <a:r>
              <a:rPr lang="en-US" dirty="0" smtClean="0"/>
              <a:t>Unsupervised image layer decomposition</a:t>
            </a:r>
            <a:endParaRPr lang="en-US" dirty="0"/>
          </a:p>
        </p:txBody>
      </p:sp>
      <p:grpSp>
        <p:nvGrpSpPr>
          <p:cNvPr id="31" name="Group 30"/>
          <p:cNvGrpSpPr/>
          <p:nvPr/>
        </p:nvGrpSpPr>
        <p:grpSpPr>
          <a:xfrm>
            <a:off x="597877" y="3200400"/>
            <a:ext cx="7784123" cy="2895601"/>
            <a:chOff x="304800" y="3581399"/>
            <a:chExt cx="7784123" cy="2895601"/>
          </a:xfrm>
        </p:grpSpPr>
        <p:pic>
          <p:nvPicPr>
            <p:cNvPr id="165893" name="Picture 5" descr="C:\Documents and Settings\Capid\Desktop\kim_comp_table01.jpg"/>
            <p:cNvPicPr>
              <a:picLocks noChangeAspect="1" noChangeArrowheads="1"/>
            </p:cNvPicPr>
            <p:nvPr/>
          </p:nvPicPr>
          <p:blipFill>
            <a:blip r:embed="rId6"/>
            <a:srcRect/>
            <a:stretch>
              <a:fillRect/>
            </a:stretch>
          </p:blipFill>
          <p:spPr bwMode="auto">
            <a:xfrm>
              <a:off x="304800" y="3581400"/>
              <a:ext cx="1840523" cy="1371600"/>
            </a:xfrm>
            <a:prstGeom prst="rect">
              <a:avLst/>
            </a:prstGeom>
            <a:noFill/>
            <a:ln>
              <a:solidFill>
                <a:srgbClr val="FF0000"/>
              </a:solidFill>
            </a:ln>
          </p:spPr>
        </p:pic>
        <p:pic>
          <p:nvPicPr>
            <p:cNvPr id="165894" name="Picture 6" descr="C:\Documents and Settings\Capid\Desktop\kim_comp_table02.jpg"/>
            <p:cNvPicPr>
              <a:picLocks noChangeAspect="1" noChangeArrowheads="1"/>
            </p:cNvPicPr>
            <p:nvPr/>
          </p:nvPicPr>
          <p:blipFill>
            <a:blip r:embed="rId7"/>
            <a:srcRect/>
            <a:stretch>
              <a:fillRect/>
            </a:stretch>
          </p:blipFill>
          <p:spPr bwMode="auto">
            <a:xfrm>
              <a:off x="2274277" y="3581400"/>
              <a:ext cx="1840523" cy="1371600"/>
            </a:xfrm>
            <a:prstGeom prst="rect">
              <a:avLst/>
            </a:prstGeom>
            <a:noFill/>
            <a:ln>
              <a:solidFill>
                <a:srgbClr val="FF0000"/>
              </a:solidFill>
            </a:ln>
          </p:spPr>
        </p:pic>
        <p:pic>
          <p:nvPicPr>
            <p:cNvPr id="165895" name="Picture 7" descr="C:\Documents and Settings\Capid\Desktop\kim_comp_table03.jpg"/>
            <p:cNvPicPr>
              <a:picLocks noChangeAspect="1" noChangeArrowheads="1"/>
            </p:cNvPicPr>
            <p:nvPr/>
          </p:nvPicPr>
          <p:blipFill>
            <a:blip r:embed="rId8"/>
            <a:srcRect/>
            <a:stretch>
              <a:fillRect/>
            </a:stretch>
          </p:blipFill>
          <p:spPr bwMode="auto">
            <a:xfrm>
              <a:off x="4255477" y="3581400"/>
              <a:ext cx="1840523" cy="1371600"/>
            </a:xfrm>
            <a:prstGeom prst="rect">
              <a:avLst/>
            </a:prstGeom>
            <a:noFill/>
          </p:spPr>
        </p:pic>
        <p:pic>
          <p:nvPicPr>
            <p:cNvPr id="165896" name="Picture 8" descr="C:\Documents and Settings\Capid\Desktop\kim_comp_table04.jpg"/>
            <p:cNvPicPr>
              <a:picLocks noChangeAspect="1" noChangeArrowheads="1"/>
            </p:cNvPicPr>
            <p:nvPr/>
          </p:nvPicPr>
          <p:blipFill>
            <a:blip r:embed="rId9"/>
            <a:srcRect/>
            <a:stretch>
              <a:fillRect/>
            </a:stretch>
          </p:blipFill>
          <p:spPr bwMode="auto">
            <a:xfrm>
              <a:off x="6236677" y="3581399"/>
              <a:ext cx="1840523" cy="1371600"/>
            </a:xfrm>
            <a:prstGeom prst="rect">
              <a:avLst/>
            </a:prstGeom>
            <a:noFill/>
            <a:ln>
              <a:solidFill>
                <a:srgbClr val="FF0000"/>
              </a:solidFill>
            </a:ln>
          </p:spPr>
        </p:pic>
        <p:pic>
          <p:nvPicPr>
            <p:cNvPr id="165897" name="Picture 9" descr="C:\Documents and Settings\Capid\Desktop\kim_comp_table05.jpg"/>
            <p:cNvPicPr>
              <a:picLocks noChangeAspect="1" noChangeArrowheads="1"/>
            </p:cNvPicPr>
            <p:nvPr/>
          </p:nvPicPr>
          <p:blipFill>
            <a:blip r:embed="rId10"/>
            <a:srcRect/>
            <a:stretch>
              <a:fillRect/>
            </a:stretch>
          </p:blipFill>
          <p:spPr bwMode="auto">
            <a:xfrm>
              <a:off x="304800" y="5105400"/>
              <a:ext cx="1840523" cy="1371600"/>
            </a:xfrm>
            <a:prstGeom prst="rect">
              <a:avLst/>
            </a:prstGeom>
            <a:noFill/>
          </p:spPr>
        </p:pic>
        <p:pic>
          <p:nvPicPr>
            <p:cNvPr id="165898" name="Picture 10" descr="C:\Documents and Settings\Capid\Desktop\kim_comp_table06.jpg"/>
            <p:cNvPicPr>
              <a:picLocks noChangeAspect="1" noChangeArrowheads="1"/>
            </p:cNvPicPr>
            <p:nvPr/>
          </p:nvPicPr>
          <p:blipFill>
            <a:blip r:embed="rId11"/>
            <a:srcRect/>
            <a:stretch>
              <a:fillRect/>
            </a:stretch>
          </p:blipFill>
          <p:spPr bwMode="auto">
            <a:xfrm>
              <a:off x="2274277" y="5105400"/>
              <a:ext cx="1840523" cy="1371600"/>
            </a:xfrm>
            <a:prstGeom prst="rect">
              <a:avLst/>
            </a:prstGeom>
            <a:noFill/>
            <a:ln>
              <a:solidFill>
                <a:srgbClr val="FF0000"/>
              </a:solidFill>
            </a:ln>
          </p:spPr>
        </p:pic>
        <p:pic>
          <p:nvPicPr>
            <p:cNvPr id="165899" name="Picture 11" descr="C:\Documents and Settings\Capid\Desktop\kim_comp_table07.jpg"/>
            <p:cNvPicPr>
              <a:picLocks noChangeAspect="1" noChangeArrowheads="1"/>
            </p:cNvPicPr>
            <p:nvPr/>
          </p:nvPicPr>
          <p:blipFill>
            <a:blip r:embed="rId12"/>
            <a:srcRect/>
            <a:stretch>
              <a:fillRect/>
            </a:stretch>
          </p:blipFill>
          <p:spPr bwMode="auto">
            <a:xfrm>
              <a:off x="4255477" y="5105400"/>
              <a:ext cx="1840523" cy="1371600"/>
            </a:xfrm>
            <a:prstGeom prst="rect">
              <a:avLst/>
            </a:prstGeom>
            <a:noFill/>
          </p:spPr>
        </p:pic>
        <p:pic>
          <p:nvPicPr>
            <p:cNvPr id="165900" name="Picture 12" descr="C:\Documents and Settings\Capid\Desktop\kim_comp_table08.jpg"/>
            <p:cNvPicPr>
              <a:picLocks noChangeAspect="1" noChangeArrowheads="1"/>
            </p:cNvPicPr>
            <p:nvPr/>
          </p:nvPicPr>
          <p:blipFill>
            <a:blip r:embed="rId13"/>
            <a:srcRect/>
            <a:stretch>
              <a:fillRect/>
            </a:stretch>
          </p:blipFill>
          <p:spPr bwMode="auto">
            <a:xfrm>
              <a:off x="6248400" y="5105400"/>
              <a:ext cx="1840523" cy="1371600"/>
            </a:xfrm>
            <a:prstGeom prst="rect">
              <a:avLst/>
            </a:prstGeom>
            <a:noFill/>
            <a:ln>
              <a:solidFill>
                <a:srgbClr val="FF0000"/>
              </a:solidFill>
            </a:ln>
          </p:spPr>
        </p:pic>
      </p:grpSp>
      <p:sp>
        <p:nvSpPr>
          <p:cNvPr id="32" name="TextBox 31"/>
          <p:cNvSpPr txBox="1"/>
          <p:nvPr/>
        </p:nvSpPr>
        <p:spPr>
          <a:xfrm>
            <a:off x="5943600" y="6172200"/>
            <a:ext cx="2608471" cy="369332"/>
          </a:xfrm>
          <a:prstGeom prst="rect">
            <a:avLst/>
          </a:prstGeom>
          <a:noFill/>
        </p:spPr>
        <p:txBody>
          <a:bodyPr wrap="none" rtlCol="0">
            <a:spAutoFit/>
          </a:bodyPr>
          <a:lstStyle/>
          <a:p>
            <a:r>
              <a:rPr lang="en-US" dirty="0" smtClean="0">
                <a:latin typeface="Arial" pitchFamily="34" charset="0"/>
                <a:cs typeface="Arial" pitchFamily="34" charset="0"/>
              </a:rPr>
              <a:t>(courtesy to </a:t>
            </a:r>
            <a:r>
              <a:rPr lang="en-US" dirty="0" err="1" smtClean="0">
                <a:latin typeface="Arial" pitchFamily="34" charset="0"/>
                <a:cs typeface="Arial" pitchFamily="34" charset="0"/>
              </a:rPr>
              <a:t>Anat</a:t>
            </a:r>
            <a:r>
              <a:rPr lang="en-US" dirty="0" smtClean="0">
                <a:latin typeface="Arial" pitchFamily="34" charset="0"/>
                <a:cs typeface="Arial" pitchFamily="34" charset="0"/>
              </a:rPr>
              <a:t> Levin)</a:t>
            </a:r>
            <a:endParaRPr lang="en-US" dirty="0">
              <a:latin typeface="Arial" pitchFamily="34" charset="0"/>
              <a:cs typeface="Arial" pitchFamily="34" charset="0"/>
            </a:endParaRPr>
          </a:p>
        </p:txBody>
      </p:sp>
      <p:grpSp>
        <p:nvGrpSpPr>
          <p:cNvPr id="22" name="Group 21"/>
          <p:cNvGrpSpPr/>
          <p:nvPr/>
        </p:nvGrpSpPr>
        <p:grpSpPr>
          <a:xfrm>
            <a:off x="2286000" y="6172200"/>
            <a:ext cx="3124200" cy="369332"/>
            <a:chOff x="2286000" y="6248400"/>
            <a:chExt cx="3124200" cy="369332"/>
          </a:xfrm>
        </p:grpSpPr>
        <p:pic>
          <p:nvPicPr>
            <p:cNvPr id="165891" name="Picture 3"/>
            <p:cNvPicPr>
              <a:picLocks noChangeAspect="1" noChangeArrowheads="1"/>
            </p:cNvPicPr>
            <p:nvPr/>
          </p:nvPicPr>
          <p:blipFill>
            <a:blip r:embed="rId14"/>
            <a:srcRect/>
            <a:stretch>
              <a:fillRect/>
            </a:stretch>
          </p:blipFill>
          <p:spPr bwMode="auto">
            <a:xfrm>
              <a:off x="2590800" y="6324600"/>
              <a:ext cx="2489200" cy="193040"/>
            </a:xfrm>
            <a:prstGeom prst="rect">
              <a:avLst/>
            </a:prstGeom>
            <a:noFill/>
            <a:ln w="9525">
              <a:solidFill>
                <a:srgbClr val="FF0000"/>
              </a:solidFill>
              <a:miter lim="800000"/>
              <a:headEnd/>
              <a:tailEnd/>
            </a:ln>
            <a:effectLst/>
          </p:spPr>
        </p:pic>
        <p:sp>
          <p:nvSpPr>
            <p:cNvPr id="18" name="TextBox 17"/>
            <p:cNvSpPr txBox="1"/>
            <p:nvPr/>
          </p:nvSpPr>
          <p:spPr>
            <a:xfrm>
              <a:off x="2286000" y="6248400"/>
              <a:ext cx="312906" cy="369332"/>
            </a:xfrm>
            <a:prstGeom prst="rect">
              <a:avLst/>
            </a:prstGeom>
            <a:noFill/>
          </p:spPr>
          <p:txBody>
            <a:bodyPr wrap="none" rtlCol="0">
              <a:spAutoFit/>
            </a:bodyPr>
            <a:lstStyle/>
            <a:p>
              <a:r>
                <a:rPr lang="en-US" dirty="0" smtClean="0"/>
                <a:t>0</a:t>
              </a:r>
              <a:endParaRPr lang="en-US" dirty="0"/>
            </a:p>
          </p:txBody>
        </p:sp>
        <p:sp>
          <p:nvSpPr>
            <p:cNvPr id="19" name="TextBox 18"/>
            <p:cNvSpPr txBox="1"/>
            <p:nvPr/>
          </p:nvSpPr>
          <p:spPr>
            <a:xfrm>
              <a:off x="5097294" y="6248400"/>
              <a:ext cx="312906" cy="369332"/>
            </a:xfrm>
            <a:prstGeom prst="rect">
              <a:avLst/>
            </a:prstGeom>
            <a:noFill/>
          </p:spPr>
          <p:txBody>
            <a:bodyPr wrap="none" rtlCol="0">
              <a:spAutoFit/>
            </a:bodyPr>
            <a:lstStyle/>
            <a:p>
              <a:r>
                <a:rPr lang="en-US" dirty="0" smtClean="0"/>
                <a:t>1</a:t>
              </a:r>
              <a:endParaRPr lang="en-US" dirty="0"/>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2514600" y="2057400"/>
            <a:ext cx="3962400" cy="1752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7" name="Title 1"/>
          <p:cNvSpPr>
            <a:spLocks noGrp="1"/>
          </p:cNvSpPr>
          <p:nvPr>
            <p:ph type="title"/>
          </p:nvPr>
        </p:nvSpPr>
        <p:spPr/>
        <p:txBody>
          <a:bodyPr/>
          <a:lstStyle/>
          <a:p>
            <a:pPr eaLnBrk="1" hangingPunct="1"/>
            <a:r>
              <a:rPr lang="en-US" dirty="0" smtClean="0"/>
              <a:t>Alpha motion blur constraint</a:t>
            </a:r>
          </a:p>
        </p:txBody>
      </p:sp>
      <p:graphicFrame>
        <p:nvGraphicFramePr>
          <p:cNvPr id="25603" name="Object 3"/>
          <p:cNvGraphicFramePr>
            <a:graphicFrameLocks noChangeAspect="1"/>
          </p:cNvGraphicFramePr>
          <p:nvPr/>
        </p:nvGraphicFramePr>
        <p:xfrm>
          <a:off x="1617662" y="1924050"/>
          <a:ext cx="5849938" cy="1276350"/>
        </p:xfrm>
        <a:graphic>
          <a:graphicData uri="http://schemas.openxmlformats.org/presentationml/2006/ole">
            <p:oleObj spid="_x0000_s137218" name="Equation" r:id="rId4" imgW="1803240" imgH="393480" progId="Equation.3">
              <p:embed/>
            </p:oleObj>
          </a:graphicData>
        </a:graphic>
      </p:graphicFrame>
      <p:graphicFrame>
        <p:nvGraphicFramePr>
          <p:cNvPr id="4" name="Object 2"/>
          <p:cNvGraphicFramePr>
            <a:graphicFrameLocks noChangeAspect="1"/>
          </p:cNvGraphicFramePr>
          <p:nvPr/>
        </p:nvGraphicFramePr>
        <p:xfrm>
          <a:off x="1439862" y="1924050"/>
          <a:ext cx="6180138" cy="1276350"/>
        </p:xfrm>
        <a:graphic>
          <a:graphicData uri="http://schemas.openxmlformats.org/presentationml/2006/ole">
            <p:oleObj spid="_x0000_s137219" name="Equation" r:id="rId5" imgW="1904760" imgH="393480" progId="Equation.3">
              <p:embed/>
            </p:oleObj>
          </a:graphicData>
        </a:graphic>
      </p:graphicFrame>
      <p:graphicFrame>
        <p:nvGraphicFramePr>
          <p:cNvPr id="6" name="Content Placeholder 3"/>
          <p:cNvGraphicFramePr>
            <a:graphicFrameLocks noChangeAspect="1"/>
          </p:cNvGraphicFramePr>
          <p:nvPr/>
        </p:nvGraphicFramePr>
        <p:xfrm>
          <a:off x="2667000" y="2133600"/>
          <a:ext cx="3608387" cy="969963"/>
        </p:xfrm>
        <a:graphic>
          <a:graphicData uri="http://schemas.openxmlformats.org/presentationml/2006/ole">
            <p:oleObj spid="_x0000_s137220" name="Equation" r:id="rId6" imgW="850680" imgH="228600" progId="Equation.3">
              <p:embed/>
            </p:oleObj>
          </a:graphicData>
        </a:graphic>
      </p:graphicFrame>
      <p:graphicFrame>
        <p:nvGraphicFramePr>
          <p:cNvPr id="25601" name="Content Placeholder 3"/>
          <p:cNvGraphicFramePr>
            <a:graphicFrameLocks noChangeAspect="1"/>
          </p:cNvGraphicFramePr>
          <p:nvPr/>
        </p:nvGraphicFramePr>
        <p:xfrm>
          <a:off x="2651125" y="1641475"/>
          <a:ext cx="3825875" cy="1939925"/>
        </p:xfrm>
        <a:graphic>
          <a:graphicData uri="http://schemas.openxmlformats.org/presentationml/2006/ole">
            <p:oleObj spid="_x0000_s137221" name="Equation" r:id="rId7" imgW="901440" imgH="457200" progId="Equation.DSMT4">
              <p:embed/>
            </p:oleObj>
          </a:graphicData>
        </a:graphic>
      </p:graphicFrame>
      <p:graphicFrame>
        <p:nvGraphicFramePr>
          <p:cNvPr id="2" name="Content Placeholder 3"/>
          <p:cNvGraphicFramePr>
            <a:graphicFrameLocks noChangeAspect="1"/>
          </p:cNvGraphicFramePr>
          <p:nvPr/>
        </p:nvGraphicFramePr>
        <p:xfrm>
          <a:off x="3276600" y="5562600"/>
          <a:ext cx="2057400" cy="607281"/>
        </p:xfrm>
        <a:graphic>
          <a:graphicData uri="http://schemas.openxmlformats.org/presentationml/2006/ole">
            <p:oleObj spid="_x0000_s137222" name="Equation" r:id="rId8" imgW="774360" imgH="228600" progId="Equation.3">
              <p:embed/>
            </p:oleObj>
          </a:graphicData>
        </a:graphic>
      </p:graphicFrame>
      <p:graphicFrame>
        <p:nvGraphicFramePr>
          <p:cNvPr id="3" name="Content Placeholder 3"/>
          <p:cNvGraphicFramePr>
            <a:graphicFrameLocks noChangeAspect="1"/>
          </p:cNvGraphicFramePr>
          <p:nvPr/>
        </p:nvGraphicFramePr>
        <p:xfrm>
          <a:off x="7400052" y="5562600"/>
          <a:ext cx="1439148" cy="588961"/>
        </p:xfrm>
        <a:graphic>
          <a:graphicData uri="http://schemas.openxmlformats.org/presentationml/2006/ole">
            <p:oleObj spid="_x0000_s137223" name="Equation" r:id="rId9" imgW="558720" imgH="228600" progId="Equation.3">
              <p:embed/>
            </p:oleObj>
          </a:graphicData>
        </a:graphic>
      </p:graphicFrame>
      <p:sp>
        <p:nvSpPr>
          <p:cNvPr id="12" name="TextBox 11"/>
          <p:cNvSpPr txBox="1"/>
          <p:nvPr/>
        </p:nvSpPr>
        <p:spPr>
          <a:xfrm>
            <a:off x="914400" y="3886200"/>
            <a:ext cx="7485319" cy="2246769"/>
          </a:xfrm>
          <a:prstGeom prst="rect">
            <a:avLst/>
          </a:prstGeom>
          <a:noFill/>
        </p:spPr>
        <p:txBody>
          <a:bodyPr wrap="none" rtlCol="0">
            <a:spAutoFit/>
          </a:bodyPr>
          <a:lstStyle/>
          <a:p>
            <a:pPr>
              <a:buFont typeface="Arial" pitchFamily="34" charset="0"/>
              <a:buChar char="•"/>
            </a:pPr>
            <a:r>
              <a:rPr lang="en-US" sz="2800" dirty="0" smtClean="0">
                <a:latin typeface="+mj-lt"/>
              </a:rPr>
              <a:t> Use              to replace the original image</a:t>
            </a:r>
          </a:p>
          <a:p>
            <a:pPr marL="0" lvl="1"/>
            <a:endParaRPr lang="en-US" sz="2800" dirty="0" smtClean="0">
              <a:latin typeface="Calibri" pitchFamily="34" charset="0"/>
            </a:endParaRPr>
          </a:p>
          <a:p>
            <a:pPr marL="0" lvl="1">
              <a:buFont typeface="Arial" pitchFamily="34" charset="0"/>
              <a:buChar char="•"/>
            </a:pPr>
            <a:r>
              <a:rPr lang="en-US" sz="2800" dirty="0" smtClean="0">
                <a:latin typeface="Calibri" pitchFamily="34" charset="0"/>
              </a:rPr>
              <a:t> Assumptions: most pixels have 0 / 1 alpha values</a:t>
            </a:r>
          </a:p>
          <a:p>
            <a:pPr marL="0" lvl="1"/>
            <a:endParaRPr lang="en-US" sz="2800" dirty="0" smtClean="0">
              <a:latin typeface="Calibri" pitchFamily="34" charset="0"/>
            </a:endParaRPr>
          </a:p>
          <a:p>
            <a:pPr marL="0" lvl="1">
              <a:buFont typeface="Arial" pitchFamily="34" charset="0"/>
              <a:buChar char="•"/>
            </a:pPr>
            <a:r>
              <a:rPr lang="en-US" sz="2800" dirty="0" smtClean="0">
                <a:latin typeface="Calibri" pitchFamily="34" charset="0"/>
              </a:rPr>
              <a:t> Observation:                              mostly when</a:t>
            </a:r>
            <a:endParaRPr lang="en-US" sz="2800" dirty="0">
              <a:latin typeface="+mj-lt"/>
            </a:endParaRPr>
          </a:p>
        </p:txBody>
      </p:sp>
      <p:graphicFrame>
        <p:nvGraphicFramePr>
          <p:cNvPr id="8" name="Object 8"/>
          <p:cNvGraphicFramePr>
            <a:graphicFrameLocks noChangeAspect="1"/>
          </p:cNvGraphicFramePr>
          <p:nvPr/>
        </p:nvGraphicFramePr>
        <p:xfrm>
          <a:off x="1828800" y="3886200"/>
          <a:ext cx="949325" cy="588963"/>
        </p:xfrm>
        <a:graphic>
          <a:graphicData uri="http://schemas.openxmlformats.org/presentationml/2006/ole">
            <p:oleObj spid="_x0000_s137224" name="Equation" r:id="rId10" imgW="368280" imgH="228600" progId="Equation.3">
              <p:embed/>
            </p:oleObj>
          </a:graphicData>
        </a:graphic>
      </p:graphicFrame>
      <p:graphicFrame>
        <p:nvGraphicFramePr>
          <p:cNvPr id="10" name="Object 9"/>
          <p:cNvGraphicFramePr>
            <a:graphicFrameLocks noChangeAspect="1"/>
          </p:cNvGraphicFramePr>
          <p:nvPr/>
        </p:nvGraphicFramePr>
        <p:xfrm>
          <a:off x="7062788" y="3886200"/>
          <a:ext cx="785812" cy="588962"/>
        </p:xfrm>
        <a:graphic>
          <a:graphicData uri="http://schemas.openxmlformats.org/presentationml/2006/ole">
            <p:oleObj spid="_x0000_s137225" name="Equation" r:id="rId11" imgW="304560" imgH="228600" progId="Equation.3">
              <p:embed/>
            </p:oleObj>
          </a:graphicData>
        </a:graphic>
      </p:graphicFrame>
      <p:graphicFrame>
        <p:nvGraphicFramePr>
          <p:cNvPr id="11" name="Content Placeholder 3"/>
          <p:cNvGraphicFramePr>
            <a:graphicFrameLocks noChangeAspect="1"/>
          </p:cNvGraphicFramePr>
          <p:nvPr/>
        </p:nvGraphicFramePr>
        <p:xfrm>
          <a:off x="3446463" y="3052118"/>
          <a:ext cx="2420937" cy="605482"/>
        </p:xfrm>
        <a:graphic>
          <a:graphicData uri="http://schemas.openxmlformats.org/presentationml/2006/ole">
            <p:oleObj spid="_x0000_s137226" name="Equation" r:id="rId12" imgW="9144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25603"/>
                                        </p:tgtEl>
                                      </p:cBhvr>
                                    </p:animEffect>
                                    <p:set>
                                      <p:cBhvr>
                                        <p:cTn id="18" dur="1" fill="hold">
                                          <p:stCondLst>
                                            <p:cond delay="499"/>
                                          </p:stCondLst>
                                        </p:cTn>
                                        <p:tgtEl>
                                          <p:spTgt spid="25603"/>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2" end="2"/>
                                            </p:txEl>
                                          </p:spTgt>
                                        </p:tgtEl>
                                        <p:attrNameLst>
                                          <p:attrName>style.visibility</p:attrName>
                                        </p:attrNameLst>
                                      </p:cBhvr>
                                      <p:to>
                                        <p:strVal val="visible"/>
                                      </p:to>
                                    </p:set>
                                    <p:animEffect transition="in" filter="fade">
                                      <p:cBhvr>
                                        <p:cTn id="27" dur="500"/>
                                        <p:tgtEl>
                                          <p:spTgt spid="1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5601"/>
                                        </p:tgtEl>
                                        <p:attrNameLst>
                                          <p:attrName>style.visibility</p:attrName>
                                        </p:attrNameLst>
                                      </p:cBhvr>
                                      <p:to>
                                        <p:strVal val="visible"/>
                                      </p:to>
                                    </p:set>
                                    <p:animEffect transition="in" filter="fade">
                                      <p:cBhvr>
                                        <p:cTn id="36" dur="500"/>
                                        <p:tgtEl>
                                          <p:spTgt spid="25601"/>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2">
                                            <p:txEl>
                                              <p:pRg st="4" end="4"/>
                                            </p:txEl>
                                          </p:spTgt>
                                        </p:tgtEl>
                                        <p:attrNameLst>
                                          <p:attrName>style.visibility</p:attrName>
                                        </p:attrNameLst>
                                      </p:cBhvr>
                                      <p:to>
                                        <p:strVal val="visible"/>
                                      </p:to>
                                    </p:set>
                                    <p:animEffect transition="in" filter="fade">
                                      <p:cBhvr>
                                        <p:cTn id="41" dur="500"/>
                                        <p:tgtEl>
                                          <p:spTgt spid="12">
                                            <p:txEl>
                                              <p:pRg st="4" end="4"/>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fade">
                                      <p:cBhvr>
                                        <p:cTn id="44" dur="500"/>
                                        <p:tgtEl>
                                          <p:spTgt spid="2"/>
                                        </p:tgtEl>
                                      </p:cBhvr>
                                    </p:animEffec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25601"/>
                                        </p:tgtEl>
                                      </p:cBhvr>
                                    </p:animEffect>
                                    <p:set>
                                      <p:cBhvr>
                                        <p:cTn id="52" dur="1" fill="hold">
                                          <p:stCondLst>
                                            <p:cond delay="499"/>
                                          </p:stCondLst>
                                        </p:cTn>
                                        <p:tgtEl>
                                          <p:spTgt spid="25601"/>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147"/>
                                        </p:tgtEl>
                                        <p:attrNameLst>
                                          <p:attrName>style.visibility</p:attrName>
                                        </p:attrNameLst>
                                      </p:cBhvr>
                                      <p:to>
                                        <p:strVal val="visible"/>
                                      </p:to>
                                    </p:set>
                                    <p:animEffect transition="in" filter="fade">
                                      <p:cBhvr>
                                        <p:cTn id="64" dur="500"/>
                                        <p:tgtEl>
                                          <p:spTgt spid="614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147"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CAPID@TCJCRONFUVWXYL44" val="26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29682</TotalTime>
  <Words>1423</Words>
  <Application>Microsoft Office PowerPoint</Application>
  <PresentationFormat>On-screen Show (4:3)</PresentationFormat>
  <Paragraphs>258</Paragraphs>
  <Slides>30</Slides>
  <Notes>29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Equation</vt:lpstr>
      <vt:lpstr>Motion from Blur</vt:lpstr>
      <vt:lpstr>Slide 2</vt:lpstr>
      <vt:lpstr>Literature</vt:lpstr>
      <vt:lpstr>Our work</vt:lpstr>
      <vt:lpstr>Slide 5</vt:lpstr>
      <vt:lpstr>Motion blur constraint</vt:lpstr>
      <vt:lpstr>Motion Blur vs. Optic Flow</vt:lpstr>
      <vt:lpstr>         channel image representation</vt:lpstr>
      <vt:lpstr>Alpha motion blur constraint</vt:lpstr>
      <vt:lpstr>Alpha motion blur constraint</vt:lpstr>
      <vt:lpstr>Alpha motion blur constraint</vt:lpstr>
      <vt:lpstr>Motion Blur vs. Optic Flow</vt:lpstr>
      <vt:lpstr>Hough transform</vt:lpstr>
      <vt:lpstr>Techniques for optical flow</vt:lpstr>
      <vt:lpstr>Techniques for motion from blur</vt:lpstr>
      <vt:lpstr>Tasks</vt:lpstr>
      <vt:lpstr>Slide 17</vt:lpstr>
      <vt:lpstr>Experiments – affine motion</vt:lpstr>
      <vt:lpstr>Experiments – rotational motion</vt:lpstr>
      <vt:lpstr>Experiments – segmentation</vt:lpstr>
      <vt:lpstr>Experiments – non-parametric motion</vt:lpstr>
      <vt:lpstr>Applications</vt:lpstr>
      <vt:lpstr>Image deblurring</vt:lpstr>
      <vt:lpstr>Slide 24</vt:lpstr>
      <vt:lpstr>Blur / motion synthesis</vt:lpstr>
      <vt:lpstr>Blur synthesis</vt:lpstr>
      <vt:lpstr>Motion synthesis</vt:lpstr>
      <vt:lpstr>Motion synthesis</vt:lpstr>
      <vt:lpstr>Summary</vt:lpstr>
      <vt:lpstr>Motion from Blur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 from Blur</dc:title>
  <dc:creator/>
  <cp:lastModifiedBy> </cp:lastModifiedBy>
  <cp:revision>1976</cp:revision>
  <dcterms:created xsi:type="dcterms:W3CDTF">2006-08-16T00:00:00Z</dcterms:created>
  <dcterms:modified xsi:type="dcterms:W3CDTF">2009-08-21T06:05:32Z</dcterms:modified>
</cp:coreProperties>
</file>